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8" r:id="rId5"/>
  </p:sldMasterIdLst>
  <p:notesMasterIdLst>
    <p:notesMasterId r:id="rId35"/>
  </p:notesMasterIdLst>
  <p:handoutMasterIdLst>
    <p:handoutMasterId r:id="rId36"/>
  </p:handoutMasterIdLst>
  <p:sldIdLst>
    <p:sldId id="256" r:id="rId6"/>
    <p:sldId id="1336" r:id="rId7"/>
    <p:sldId id="260" r:id="rId8"/>
    <p:sldId id="1338" r:id="rId9"/>
    <p:sldId id="1337" r:id="rId10"/>
    <p:sldId id="1339" r:id="rId11"/>
    <p:sldId id="1340" r:id="rId12"/>
    <p:sldId id="1341" r:id="rId13"/>
    <p:sldId id="1342" r:id="rId14"/>
    <p:sldId id="1343" r:id="rId15"/>
    <p:sldId id="1344" r:id="rId16"/>
    <p:sldId id="1347" r:id="rId17"/>
    <p:sldId id="1348" r:id="rId18"/>
    <p:sldId id="1346" r:id="rId19"/>
    <p:sldId id="1349" r:id="rId20"/>
    <p:sldId id="1350" r:id="rId21"/>
    <p:sldId id="1351" r:id="rId22"/>
    <p:sldId id="1352" r:id="rId23"/>
    <p:sldId id="1353" r:id="rId24"/>
    <p:sldId id="1355" r:id="rId25"/>
    <p:sldId id="1354" r:id="rId26"/>
    <p:sldId id="1356" r:id="rId27"/>
    <p:sldId id="1357" r:id="rId28"/>
    <p:sldId id="1361" r:id="rId29"/>
    <p:sldId id="1358" r:id="rId30"/>
    <p:sldId id="1362" r:id="rId31"/>
    <p:sldId id="1359" r:id="rId32"/>
    <p:sldId id="1360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303"/>
    <a:srgbClr val="D9D9D9"/>
    <a:srgbClr val="353535"/>
    <a:srgbClr val="4863AA"/>
    <a:srgbClr val="E8972B"/>
    <a:srgbClr val="D28210"/>
    <a:srgbClr val="19291C"/>
    <a:srgbClr val="BFBFBF"/>
    <a:srgbClr val="000000"/>
    <a:srgbClr val="FAD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9"/>
    <p:restoredTop sz="94619"/>
  </p:normalViewPr>
  <p:slideViewPr>
    <p:cSldViewPr snapToGrid="0">
      <p:cViewPr varScale="1">
        <p:scale>
          <a:sx n="148" d="100"/>
          <a:sy n="148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93A1DE-E700-46E7-ABE6-FCD2633923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8BD6F-9B9F-4BD8-AF1D-C723DCCEF2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027D-6169-4418-8BB6-9D5CA9391BF9}" type="datetimeFigureOut">
              <a:rPr lang="en-SG" smtClean="0"/>
              <a:t>3/5/20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4BFFB-142D-4E4E-A52A-7D884F4202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D929B-9DD1-43B3-B017-C443F94E5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4D9B2-D81F-41F7-A8B7-51F980F63D6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977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6CE94-0C55-9D47-8495-A5BE9D867ACA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3BB86-56A7-FA49-9434-9F3D09A58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4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3BB86-56A7-FA49-9434-9F3D09A58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tall building&#10;&#10;Description generated with very high confidence">
            <a:extLst>
              <a:ext uri="{FF2B5EF4-FFF2-40B4-BE49-F238E27FC236}">
                <a16:creationId xmlns:a16="http://schemas.microsoft.com/office/drawing/2014/main" id="{26A3128B-5B2D-41CC-98B2-6CD26C315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4553" y="0"/>
            <a:ext cx="8926190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56963C4-86F8-4E6A-8CBF-26315C535B72}"/>
              </a:ext>
            </a:extLst>
          </p:cNvPr>
          <p:cNvSpPr/>
          <p:nvPr userDrawn="1"/>
        </p:nvSpPr>
        <p:spPr>
          <a:xfrm>
            <a:off x="-172351" y="0"/>
            <a:ext cx="8748954" cy="6858000"/>
          </a:xfrm>
          <a:prstGeom prst="rect">
            <a:avLst/>
          </a:prstGeom>
          <a:solidFill>
            <a:schemeClr val="tx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3B3CA9-E240-4267-BF48-570796DBC498}"/>
              </a:ext>
            </a:extLst>
          </p:cNvPr>
          <p:cNvGrpSpPr/>
          <p:nvPr userDrawn="1"/>
        </p:nvGrpSpPr>
        <p:grpSpPr>
          <a:xfrm>
            <a:off x="7134438" y="0"/>
            <a:ext cx="5057561" cy="6858000"/>
            <a:chOff x="4932947" y="0"/>
            <a:chExt cx="7259053" cy="685800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897A57C-31AE-4AEF-A1B9-424C5F94C110}"/>
                </a:ext>
              </a:extLst>
            </p:cNvPr>
            <p:cNvSpPr/>
            <p:nvPr/>
          </p:nvSpPr>
          <p:spPr>
            <a:xfrm>
              <a:off x="4932947" y="0"/>
              <a:ext cx="7259053" cy="6858000"/>
            </a:xfrm>
            <a:prstGeom prst="parallelogram">
              <a:avLst/>
            </a:prstGeom>
            <a:solidFill>
              <a:srgbClr val="E4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9BA449-AC85-424F-BBE8-CEF6F8803695}"/>
                </a:ext>
              </a:extLst>
            </p:cNvPr>
            <p:cNvSpPr/>
            <p:nvPr/>
          </p:nvSpPr>
          <p:spPr>
            <a:xfrm>
              <a:off x="9348537" y="0"/>
              <a:ext cx="2843463" cy="6858000"/>
            </a:xfrm>
            <a:prstGeom prst="rect">
              <a:avLst/>
            </a:prstGeom>
            <a:solidFill>
              <a:srgbClr val="E4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0C92462-C6CF-4EAF-8724-C07C075F6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>
            <a:off x="7147801" y="-17098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804E2-F639-4003-80D3-3646ACC3A8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5035" y="1808238"/>
            <a:ext cx="6013204" cy="2387600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Enter </a:t>
            </a:r>
            <a:br>
              <a:rPr lang="en-US"/>
            </a:br>
            <a:r>
              <a:rPr lang="en-US"/>
              <a:t>Title Slide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A55E1-F5D3-41E8-8583-070E0059E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55035" y="4423141"/>
            <a:ext cx="6013205" cy="50382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SG"/>
              <a:t>Slide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EC68B-0E85-1F49-9002-7A56AD6D1F55}"/>
              </a:ext>
            </a:extLst>
          </p:cNvPr>
          <p:cNvGrpSpPr/>
          <p:nvPr userDrawn="1"/>
        </p:nvGrpSpPr>
        <p:grpSpPr>
          <a:xfrm>
            <a:off x="126414" y="1808238"/>
            <a:ext cx="6927011" cy="3510104"/>
            <a:chOff x="922871" y="1750226"/>
            <a:chExt cx="5845810" cy="29622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9FAD99-064F-4223-A26F-05AEA48B39F3}"/>
                </a:ext>
              </a:extLst>
            </p:cNvPr>
            <p:cNvSpPr txBox="1"/>
            <p:nvPr userDrawn="1"/>
          </p:nvSpPr>
          <p:spPr>
            <a:xfrm>
              <a:off x="922871" y="4374798"/>
              <a:ext cx="5845810" cy="33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#1 AI Chat Automation Company In Southeast Asia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7140B5-7044-41DB-98F0-F39308124CE6}"/>
                </a:ext>
              </a:extLst>
            </p:cNvPr>
            <p:cNvCxnSpPr/>
            <p:nvPr userDrawn="1"/>
          </p:nvCxnSpPr>
          <p:spPr>
            <a:xfrm>
              <a:off x="2031827" y="4181319"/>
              <a:ext cx="347717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831A851-8456-48E4-A927-A209EAA82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9058" y="1750226"/>
              <a:ext cx="1466850" cy="146685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6FED23A-522E-41EF-9E6F-D13743F58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1898" y="3474549"/>
              <a:ext cx="2237037" cy="485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46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29F6-8990-4CEC-B0CA-0527981E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803" y="1663964"/>
            <a:ext cx="4001408" cy="921912"/>
          </a:xfrm>
        </p:spPr>
        <p:txBody>
          <a:bodyPr>
            <a:noAutofit/>
          </a:bodyPr>
          <a:lstStyle>
            <a:lvl1pPr algn="ctr"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Thank You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034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529AE-F25D-F246-9142-4EC70B750C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0584" y="0"/>
            <a:ext cx="1633417" cy="1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4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E646-EC0C-4D00-B3A0-30FDB4A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F0D3-F44E-4D9E-AD35-DD78A4DF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13DED-E528-405F-8211-085E75FA7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7BBBB-BB10-4707-B6BD-2B9CD628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4D66A-1D8E-40DF-A14B-F471C670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03648-AA0E-44DB-8463-3C6BDA03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888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45E2-7D37-4077-8C3E-1DDCECCA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06CEDD-749E-49B4-8E85-50E326EE7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85ABD-6CE4-4442-8236-57A790F95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EA9A9-9E10-42AC-B302-BA5ADF7B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4297B-9953-4086-A1C3-0970C6E5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2FA74-0D71-45C0-88A9-4066E831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3266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3D87-FFE3-47CA-AECB-D775A225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D0C20-4FF3-4BBB-B410-AA5406BB6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1B98-41F9-4D0C-9BE4-41F0EFF1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21FCC-8BC3-4CDC-951A-20EFD0F8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CE31B-15DD-46DA-BC93-5224CD23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9384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6342B-1E7D-441C-9FB1-56F65EC6B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7ED5D-B208-4AB6-B2D5-F1859133A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33728-62DB-4E69-86C4-61C8AE77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067B2-A870-4E90-8CB8-FB23FA27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BDD17-F5A9-4358-98B3-DB090284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0660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6F9D-F5C5-0A4A-BECB-D69030FDA484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36A7-4B1E-6F40-90E2-068A7FC9F0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7064" y="232744"/>
            <a:ext cx="11746396" cy="535531"/>
          </a:xfrm>
          <a:noFill/>
        </p:spPr>
        <p:txBody>
          <a:bodyPr wrap="square">
            <a:spAutoFit/>
          </a:bodyPr>
          <a:lstStyle>
            <a:lvl1pPr algn="ctr">
              <a:defRPr sz="3200" b="1" i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7064" y="841340"/>
            <a:ext cx="11746395" cy="401238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2193" y="804807"/>
            <a:ext cx="2187615" cy="0"/>
          </a:xfrm>
          <a:prstGeom prst="line">
            <a:avLst/>
          </a:prstGeom>
          <a:ln w="57150">
            <a:solidFill>
              <a:srgbClr val="E43D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83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tall building&#10;&#10;Description generated with very high confidence">
            <a:extLst>
              <a:ext uri="{FF2B5EF4-FFF2-40B4-BE49-F238E27FC236}">
                <a16:creationId xmlns:a16="http://schemas.microsoft.com/office/drawing/2014/main" id="{26A3128B-5B2D-41CC-98B2-6CD26C315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4553" y="0"/>
            <a:ext cx="8926190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56963C4-86F8-4E6A-8CBF-26315C535B72}"/>
              </a:ext>
            </a:extLst>
          </p:cNvPr>
          <p:cNvSpPr/>
          <p:nvPr userDrawn="1"/>
        </p:nvSpPr>
        <p:spPr>
          <a:xfrm>
            <a:off x="-172351" y="0"/>
            <a:ext cx="8748954" cy="6858000"/>
          </a:xfrm>
          <a:prstGeom prst="rect">
            <a:avLst/>
          </a:prstGeom>
          <a:solidFill>
            <a:schemeClr val="tx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3B3CA9-E240-4267-BF48-570796DBC498}"/>
              </a:ext>
            </a:extLst>
          </p:cNvPr>
          <p:cNvGrpSpPr/>
          <p:nvPr userDrawn="1"/>
        </p:nvGrpSpPr>
        <p:grpSpPr>
          <a:xfrm>
            <a:off x="7134438" y="0"/>
            <a:ext cx="5057561" cy="6858000"/>
            <a:chOff x="4932947" y="0"/>
            <a:chExt cx="7259053" cy="6858000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897A57C-31AE-4AEF-A1B9-424C5F94C110}"/>
                </a:ext>
              </a:extLst>
            </p:cNvPr>
            <p:cNvSpPr/>
            <p:nvPr/>
          </p:nvSpPr>
          <p:spPr>
            <a:xfrm>
              <a:off x="4932947" y="0"/>
              <a:ext cx="7259053" cy="6858000"/>
            </a:xfrm>
            <a:prstGeom prst="parallelogram">
              <a:avLst/>
            </a:prstGeom>
            <a:solidFill>
              <a:srgbClr val="E4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9BA449-AC85-424F-BBE8-CEF6F8803695}"/>
                </a:ext>
              </a:extLst>
            </p:cNvPr>
            <p:cNvSpPr/>
            <p:nvPr/>
          </p:nvSpPr>
          <p:spPr>
            <a:xfrm>
              <a:off x="9348537" y="0"/>
              <a:ext cx="2843463" cy="6858000"/>
            </a:xfrm>
            <a:prstGeom prst="rect">
              <a:avLst/>
            </a:prstGeom>
            <a:solidFill>
              <a:srgbClr val="E4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0C92462-C6CF-4EAF-8724-C07C075F6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>
            <a:off x="7147801" y="-17098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804E2-F639-4003-80D3-3646ACC3A8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5035" y="1808238"/>
            <a:ext cx="6013204" cy="2387600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Enter </a:t>
            </a:r>
            <a:br>
              <a:rPr lang="en-US"/>
            </a:br>
            <a:r>
              <a:rPr lang="en-US"/>
              <a:t>Title Slide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A55E1-F5D3-41E8-8583-070E0059E8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55035" y="4423141"/>
            <a:ext cx="6013205" cy="50382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SG"/>
              <a:t>Slide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EC68B-0E85-1F49-9002-7A56AD6D1F55}"/>
              </a:ext>
            </a:extLst>
          </p:cNvPr>
          <p:cNvGrpSpPr/>
          <p:nvPr userDrawn="1"/>
        </p:nvGrpSpPr>
        <p:grpSpPr>
          <a:xfrm>
            <a:off x="126414" y="1808238"/>
            <a:ext cx="6927011" cy="3510104"/>
            <a:chOff x="922871" y="1750226"/>
            <a:chExt cx="5845810" cy="29622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9FAD99-064F-4223-A26F-05AEA48B39F3}"/>
                </a:ext>
              </a:extLst>
            </p:cNvPr>
            <p:cNvSpPr txBox="1"/>
            <p:nvPr userDrawn="1"/>
          </p:nvSpPr>
          <p:spPr>
            <a:xfrm>
              <a:off x="922871" y="4374798"/>
              <a:ext cx="5845810" cy="33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#1 AI Chat Automation Company In Southeast Asia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7140B5-7044-41DB-98F0-F39308124CE6}"/>
                </a:ext>
              </a:extLst>
            </p:cNvPr>
            <p:cNvCxnSpPr/>
            <p:nvPr userDrawn="1"/>
          </p:nvCxnSpPr>
          <p:spPr>
            <a:xfrm>
              <a:off x="2031827" y="4181319"/>
              <a:ext cx="347717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831A851-8456-48E4-A927-A209EAA82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9058" y="1750226"/>
              <a:ext cx="1466850" cy="146685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6FED23A-522E-41EF-9E6F-D13743F58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1898" y="3474549"/>
              <a:ext cx="2237037" cy="485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36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8010144" y="0"/>
            <a:ext cx="41818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>
            <a:off x="7142238" y="0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7032" y="515507"/>
            <a:ext cx="3474720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57032" y="2948168"/>
            <a:ext cx="3474720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257032" y="3482043"/>
            <a:ext cx="3474720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59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>
            <a:off x="7142238" y="0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6248" y="515507"/>
            <a:ext cx="5175504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56248" y="2948168"/>
            <a:ext cx="5175504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56248" y="3482043"/>
            <a:ext cx="5175504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4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8010144" y="0"/>
            <a:ext cx="41818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>
            <a:off x="7142238" y="0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7032" y="515507"/>
            <a:ext cx="3474720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57032" y="2948168"/>
            <a:ext cx="3474720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257032" y="3482043"/>
            <a:ext cx="3474720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02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 flipH="1">
            <a:off x="0" y="0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377" y="515507"/>
            <a:ext cx="5175504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7377" y="2948168"/>
            <a:ext cx="5175504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7377" y="3482043"/>
            <a:ext cx="5175504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618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0" y="0"/>
            <a:ext cx="41513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 rot="16200000" flipH="1">
            <a:off x="-582769" y="2391005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377" y="475878"/>
            <a:ext cx="3388239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7377" y="2948168"/>
            <a:ext cx="3388239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7377" y="3482043"/>
            <a:ext cx="3388239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92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4165598" y="0"/>
            <a:ext cx="41513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 rot="16200000" flipH="1">
            <a:off x="3582831" y="2391005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562" y="538402"/>
            <a:ext cx="3388239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53562" y="3010692"/>
            <a:ext cx="3388239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3562" y="3544567"/>
            <a:ext cx="3388239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94A00D-B17E-AE4C-9C05-9FDC4ACE9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165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9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rvic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02D4-7854-4941-920E-73111200E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53432"/>
            <a:ext cx="5256212" cy="118844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Icon Services </a:t>
            </a:r>
            <a:br>
              <a:rPr lang="en-US"/>
            </a:br>
            <a:r>
              <a:rPr lang="en-US"/>
              <a:t>Slides </a:t>
            </a:r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5DD42D-CDE7-4781-B473-34598DAC5F40}"/>
              </a:ext>
            </a:extLst>
          </p:cNvPr>
          <p:cNvSpPr/>
          <p:nvPr userDrawn="1"/>
        </p:nvSpPr>
        <p:spPr>
          <a:xfrm>
            <a:off x="839788" y="1951745"/>
            <a:ext cx="5256212" cy="550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6EE6315-8FB7-4A39-8554-DC9C533244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00316" y="854075"/>
            <a:ext cx="5386859" cy="11874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>
                    <a:lumMod val="50000"/>
                  </a:schemeClr>
                </a:solidFill>
                <a:latin typeface="Open Sans SemiBold"/>
              </a:defRPr>
            </a:lvl1pPr>
            <a:lvl2pPr marL="457200" indent="0" algn="l">
              <a:buNone/>
              <a:defRPr sz="14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A155BB1-EDF0-411E-8612-C3A39908FA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2553259"/>
            <a:ext cx="782638" cy="72013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SG"/>
          </a:p>
        </p:txBody>
      </p:sp>
      <p:sp>
        <p:nvSpPr>
          <p:cNvPr id="56" name="Picture Placeholder 54">
            <a:extLst>
              <a:ext uri="{FF2B5EF4-FFF2-40B4-BE49-F238E27FC236}">
                <a16:creationId xmlns:a16="http://schemas.microsoft.com/office/drawing/2014/main" id="{1D961FBC-4353-46A4-8F5A-B915EBCA67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3770777"/>
            <a:ext cx="782638" cy="72013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SG"/>
          </a:p>
        </p:txBody>
      </p:sp>
      <p:sp>
        <p:nvSpPr>
          <p:cNvPr id="57" name="Picture Placeholder 54">
            <a:extLst>
              <a:ext uri="{FF2B5EF4-FFF2-40B4-BE49-F238E27FC236}">
                <a16:creationId xmlns:a16="http://schemas.microsoft.com/office/drawing/2014/main" id="{8830C3C5-D074-4208-A9DE-0DAEC22756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4988295"/>
            <a:ext cx="782638" cy="72013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SG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518F23-2722-4A00-A628-240AA09160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1900" y="2552700"/>
            <a:ext cx="4743450" cy="24311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 Title</a:t>
            </a:r>
          </a:p>
        </p:txBody>
      </p:sp>
      <p:sp>
        <p:nvSpPr>
          <p:cNvPr id="66" name="Text Placeholder 64">
            <a:extLst>
              <a:ext uri="{FF2B5EF4-FFF2-40B4-BE49-F238E27FC236}">
                <a16:creationId xmlns:a16="http://schemas.microsoft.com/office/drawing/2014/main" id="{F7307D2A-D933-4B67-946F-1FF06ACEE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01900" y="2895322"/>
            <a:ext cx="4743450" cy="5336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67" name="Text Placeholder 64">
            <a:extLst>
              <a:ext uri="{FF2B5EF4-FFF2-40B4-BE49-F238E27FC236}">
                <a16:creationId xmlns:a16="http://schemas.microsoft.com/office/drawing/2014/main" id="{E4B02717-D7E0-4344-8C64-14985096BC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1900" y="3770777"/>
            <a:ext cx="4743450" cy="24311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 Title</a:t>
            </a:r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817F099A-032E-4D48-8963-0E1960328F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01900" y="4113399"/>
            <a:ext cx="4743450" cy="5336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69" name="Text Placeholder 64">
            <a:extLst>
              <a:ext uri="{FF2B5EF4-FFF2-40B4-BE49-F238E27FC236}">
                <a16:creationId xmlns:a16="http://schemas.microsoft.com/office/drawing/2014/main" id="{9D48E860-C09B-40DC-9A09-E8D24A7D0D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900" y="4988295"/>
            <a:ext cx="4743450" cy="24311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 Title</a:t>
            </a:r>
          </a:p>
        </p:txBody>
      </p:sp>
      <p:sp>
        <p:nvSpPr>
          <p:cNvPr id="70" name="Text Placeholder 64">
            <a:extLst>
              <a:ext uri="{FF2B5EF4-FFF2-40B4-BE49-F238E27FC236}">
                <a16:creationId xmlns:a16="http://schemas.microsoft.com/office/drawing/2014/main" id="{0740A247-B062-4555-85B6-FC61665281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1900" y="5330917"/>
            <a:ext cx="4743450" cy="5336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08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29F6-8990-4CEC-B0CA-0527981E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0668" y="226790"/>
            <a:ext cx="8450664" cy="86314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Title Slide Enter Here</a:t>
            </a:r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788A0-9462-4878-888D-C15213B23C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0075" y="1157173"/>
            <a:ext cx="8451850" cy="55245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>
                    <a:lumMod val="50000"/>
                  </a:schemeClr>
                </a:solidFill>
                <a:latin typeface="Open Sans SemiBold"/>
              </a:defRPr>
            </a:lvl1pPr>
          </a:lstStyle>
          <a:p>
            <a:pPr lvl="0"/>
            <a:r>
              <a:rPr lang="en-US"/>
              <a:t>Subtitle enter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35B6A-33C3-0442-81E2-8DBA5EB6ED8B}"/>
              </a:ext>
            </a:extLst>
          </p:cNvPr>
          <p:cNvSpPr/>
          <p:nvPr userDrawn="1"/>
        </p:nvSpPr>
        <p:spPr>
          <a:xfrm>
            <a:off x="3467894" y="1006608"/>
            <a:ext cx="5256212" cy="550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551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29F6-8990-4CEC-B0CA-0527981E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881" y="253095"/>
            <a:ext cx="5256212" cy="92191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Title Slide Enter Here</a:t>
            </a:r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788A0-9462-4878-888D-C15213B23C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881" y="1234035"/>
            <a:ext cx="5297695" cy="552450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bg1">
                    <a:lumMod val="50000"/>
                  </a:schemeClr>
                </a:solidFill>
                <a:latin typeface="Open Sans SemiBold"/>
              </a:defRPr>
            </a:lvl1pPr>
          </a:lstStyle>
          <a:p>
            <a:pPr lvl="0"/>
            <a:r>
              <a:rPr lang="en-US"/>
              <a:t>Subtitle enter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410C4-E2F6-B940-A4C2-0F1F755EB5ED}"/>
              </a:ext>
            </a:extLst>
          </p:cNvPr>
          <p:cNvSpPr/>
          <p:nvPr userDrawn="1"/>
        </p:nvSpPr>
        <p:spPr>
          <a:xfrm>
            <a:off x="400881" y="1109081"/>
            <a:ext cx="5256212" cy="550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D95EB-CFB2-BC4E-B275-413D9B823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0584" y="0"/>
            <a:ext cx="1633417" cy="1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29F6-8990-4CEC-B0CA-0527981E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803" y="1663964"/>
            <a:ext cx="4001408" cy="921912"/>
          </a:xfrm>
        </p:spPr>
        <p:txBody>
          <a:bodyPr>
            <a:noAutofit/>
          </a:bodyPr>
          <a:lstStyle>
            <a:lvl1pPr algn="ctr"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Thank You 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8061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529AE-F25D-F246-9142-4EC70B750C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0584" y="0"/>
            <a:ext cx="1633417" cy="1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0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E646-EC0C-4D00-B3A0-30FDB4AA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F0D3-F44E-4D9E-AD35-DD78A4DF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13DED-E528-405F-8211-085E75FA7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7BBBB-BB10-4707-B6BD-2B9CD628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4D66A-1D8E-40DF-A14B-F471C670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03648-AA0E-44DB-8463-3C6BDA03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35030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45E2-7D37-4077-8C3E-1DDCECCA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06CEDD-749E-49B4-8E85-50E326EE7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85ABD-6CE4-4442-8236-57A790F95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EA9A9-9E10-42AC-B302-BA5ADF7B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4297B-9953-4086-A1C3-0970C6E5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2FA74-0D71-45C0-88A9-4066E831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985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>
            <a:off x="7142238" y="0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6248" y="515507"/>
            <a:ext cx="5175504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56248" y="2948168"/>
            <a:ext cx="5175504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56248" y="3482043"/>
            <a:ext cx="5175504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60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3D87-FFE3-47CA-AECB-D775A225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D0C20-4FF3-4BBB-B410-AA5406BB6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1B98-41F9-4D0C-9BE4-41F0EFF1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21FCC-8BC3-4CDC-951A-20EFD0F8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CE31B-15DD-46DA-BC93-5224CD23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7036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6342B-1E7D-441C-9FB1-56F65EC6B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7ED5D-B208-4AB6-B2D5-F1859133A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33728-62DB-4E69-86C4-61C8AE77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8D0E5-62D3-487F-B8E8-FA30065944A3}" type="datetimeFigureOut">
              <a:rPr lang="en-SG" smtClean="0"/>
              <a:t>3/5/20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067B2-A870-4E90-8CB8-FB23FA27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BDD17-F5A9-4358-98B3-DB090284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128D1C-1BF4-48ED-873A-CC0207FE0AC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2819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A6F9D-F5C5-0A4A-BECB-D69030FDA484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C36A7-4B1E-6F40-90E2-068A7FC9F0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7064" y="232744"/>
            <a:ext cx="11746396" cy="535531"/>
          </a:xfrm>
          <a:noFill/>
        </p:spPr>
        <p:txBody>
          <a:bodyPr wrap="square">
            <a:spAutoFit/>
          </a:bodyPr>
          <a:lstStyle>
            <a:lvl1pPr algn="ctr">
              <a:defRPr sz="3200" b="1" i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7064" y="841340"/>
            <a:ext cx="11746395" cy="401238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002193" y="804807"/>
            <a:ext cx="2187615" cy="0"/>
          </a:xfrm>
          <a:prstGeom prst="line">
            <a:avLst/>
          </a:prstGeom>
          <a:ln w="57150">
            <a:solidFill>
              <a:srgbClr val="E43D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89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 flipH="1">
            <a:off x="0" y="0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377" y="515507"/>
            <a:ext cx="5175504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7377" y="2948168"/>
            <a:ext cx="5175504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7377" y="3482043"/>
            <a:ext cx="5175504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860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6362D6F1-B567-496D-913B-504D48E0F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671" y="6024086"/>
            <a:ext cx="619665" cy="619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0" y="0"/>
            <a:ext cx="41513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 rot="16200000" flipH="1">
            <a:off x="-582769" y="2391005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377" y="475878"/>
            <a:ext cx="3388239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7377" y="2948168"/>
            <a:ext cx="3388239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7377" y="3482043"/>
            <a:ext cx="3388239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40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ic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8020F-5B9B-4D3F-85B3-00C7D2CB04D3}"/>
              </a:ext>
            </a:extLst>
          </p:cNvPr>
          <p:cNvSpPr/>
          <p:nvPr userDrawn="1"/>
        </p:nvSpPr>
        <p:spPr>
          <a:xfrm>
            <a:off x="4165598" y="0"/>
            <a:ext cx="41513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picture containing outdoor object, fireworks&#10;&#10;Description generated with high confidence">
            <a:extLst>
              <a:ext uri="{FF2B5EF4-FFF2-40B4-BE49-F238E27FC236}">
                <a16:creationId xmlns:a16="http://schemas.microsoft.com/office/drawing/2014/main" id="{BA3BADAD-9EFF-425C-A959-2989B65C8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62" b="38960"/>
          <a:stretch/>
        </p:blipFill>
        <p:spPr>
          <a:xfrm rot="16200000" flipH="1">
            <a:off x="3582831" y="2391005"/>
            <a:ext cx="5049762" cy="388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4C84C-EBE3-45DE-B519-9F3C09C7F2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562" y="538402"/>
            <a:ext cx="3388239" cy="2165724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Goes </a:t>
            </a:r>
            <a:br>
              <a:rPr lang="en-US"/>
            </a:br>
            <a:r>
              <a:rPr lang="en-US"/>
              <a:t>Here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C3EF-543B-4B26-BDBB-BFC1A45C0A1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53562" y="3010692"/>
            <a:ext cx="3388239" cy="53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A69A65-FF5C-4A98-B0B7-5F5F1F07E5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453562" y="3544567"/>
            <a:ext cx="3388239" cy="2891116"/>
          </a:xfrm>
        </p:spPr>
        <p:txBody>
          <a:bodyPr>
            <a:normAutofit/>
          </a:bodyPr>
          <a:lstStyle>
            <a:lvl1pPr marL="0" indent="0">
              <a:buNone/>
              <a:defRPr lang="en-SG" sz="1600" b="0" i="0" smtClean="0">
                <a:solidFill>
                  <a:schemeClr val="bg1">
                    <a:lumMod val="9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ligula </a:t>
            </a:r>
            <a:r>
              <a:rPr lang="en-US" err="1"/>
              <a:t>neque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et,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94A00D-B17E-AE4C-9C05-9FDC4ACE9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165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rvic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02D4-7854-4941-920E-73111200E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53432"/>
            <a:ext cx="5256212" cy="118844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Icon Services </a:t>
            </a:r>
            <a:br>
              <a:rPr lang="en-US"/>
            </a:br>
            <a:r>
              <a:rPr lang="en-US"/>
              <a:t>Slides </a:t>
            </a:r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5DD42D-CDE7-4781-B473-34598DAC5F40}"/>
              </a:ext>
            </a:extLst>
          </p:cNvPr>
          <p:cNvSpPr/>
          <p:nvPr userDrawn="1"/>
        </p:nvSpPr>
        <p:spPr>
          <a:xfrm>
            <a:off x="839788" y="1951745"/>
            <a:ext cx="5256212" cy="550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6EE6315-8FB7-4A39-8554-DC9C533244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00316" y="854075"/>
            <a:ext cx="5386859" cy="11874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>
                    <a:lumMod val="50000"/>
                  </a:schemeClr>
                </a:solidFill>
                <a:latin typeface="Open Sans SemiBold"/>
              </a:defRPr>
            </a:lvl1pPr>
            <a:lvl2pPr marL="457200" indent="0" algn="l">
              <a:buNone/>
              <a:defRPr sz="14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nisi non </a:t>
            </a:r>
            <a:r>
              <a:rPr lang="en-US" err="1"/>
              <a:t>eleifend</a:t>
            </a:r>
            <a:r>
              <a:rPr lang="en-US"/>
              <a:t>. Sed convallis </a:t>
            </a:r>
            <a:r>
              <a:rPr lang="en-US" err="1"/>
              <a:t>neque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A155BB1-EDF0-411E-8612-C3A39908FA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2553259"/>
            <a:ext cx="782638" cy="72013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SG"/>
          </a:p>
        </p:txBody>
      </p:sp>
      <p:sp>
        <p:nvSpPr>
          <p:cNvPr id="56" name="Picture Placeholder 54">
            <a:extLst>
              <a:ext uri="{FF2B5EF4-FFF2-40B4-BE49-F238E27FC236}">
                <a16:creationId xmlns:a16="http://schemas.microsoft.com/office/drawing/2014/main" id="{1D961FBC-4353-46A4-8F5A-B915EBCA67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3770777"/>
            <a:ext cx="782638" cy="72013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SG"/>
          </a:p>
        </p:txBody>
      </p:sp>
      <p:sp>
        <p:nvSpPr>
          <p:cNvPr id="57" name="Picture Placeholder 54">
            <a:extLst>
              <a:ext uri="{FF2B5EF4-FFF2-40B4-BE49-F238E27FC236}">
                <a16:creationId xmlns:a16="http://schemas.microsoft.com/office/drawing/2014/main" id="{8830C3C5-D074-4208-A9DE-0DAEC22756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4988295"/>
            <a:ext cx="782638" cy="72013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SG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518F23-2722-4A00-A628-240AA09160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1900" y="2552700"/>
            <a:ext cx="4743450" cy="24311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 Title</a:t>
            </a:r>
          </a:p>
        </p:txBody>
      </p:sp>
      <p:sp>
        <p:nvSpPr>
          <p:cNvPr id="66" name="Text Placeholder 64">
            <a:extLst>
              <a:ext uri="{FF2B5EF4-FFF2-40B4-BE49-F238E27FC236}">
                <a16:creationId xmlns:a16="http://schemas.microsoft.com/office/drawing/2014/main" id="{F7307D2A-D933-4B67-946F-1FF06ACEE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01900" y="2895322"/>
            <a:ext cx="4743450" cy="5336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67" name="Text Placeholder 64">
            <a:extLst>
              <a:ext uri="{FF2B5EF4-FFF2-40B4-BE49-F238E27FC236}">
                <a16:creationId xmlns:a16="http://schemas.microsoft.com/office/drawing/2014/main" id="{E4B02717-D7E0-4344-8C64-14985096BC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1900" y="3770777"/>
            <a:ext cx="4743450" cy="24311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 Title</a:t>
            </a:r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817F099A-032E-4D48-8963-0E1960328F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01900" y="4113399"/>
            <a:ext cx="4743450" cy="5336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69" name="Text Placeholder 64">
            <a:extLst>
              <a:ext uri="{FF2B5EF4-FFF2-40B4-BE49-F238E27FC236}">
                <a16:creationId xmlns:a16="http://schemas.microsoft.com/office/drawing/2014/main" id="{9D48E860-C09B-40DC-9A09-E8D24A7D0D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900" y="4988295"/>
            <a:ext cx="4743450" cy="24311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 Title</a:t>
            </a:r>
          </a:p>
        </p:txBody>
      </p:sp>
      <p:sp>
        <p:nvSpPr>
          <p:cNvPr id="70" name="Text Placeholder 64">
            <a:extLst>
              <a:ext uri="{FF2B5EF4-FFF2-40B4-BE49-F238E27FC236}">
                <a16:creationId xmlns:a16="http://schemas.microsoft.com/office/drawing/2014/main" id="{0740A247-B062-4555-85B6-FC61665281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01900" y="5330917"/>
            <a:ext cx="4743450" cy="53367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dolor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malesuada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2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29F6-8990-4CEC-B0CA-0527981E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0668" y="226790"/>
            <a:ext cx="8450664" cy="86314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Title Slide Enter Here</a:t>
            </a:r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788A0-9462-4878-888D-C15213B23C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0075" y="1157173"/>
            <a:ext cx="8451850" cy="55245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>
                    <a:lumMod val="50000"/>
                  </a:schemeClr>
                </a:solidFill>
                <a:latin typeface="Open Sans SemiBold"/>
              </a:defRPr>
            </a:lvl1pPr>
          </a:lstStyle>
          <a:p>
            <a:pPr lvl="0"/>
            <a:r>
              <a:rPr lang="en-US"/>
              <a:t>Subtitle enter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35B6A-33C3-0442-81E2-8DBA5EB6ED8B}"/>
              </a:ext>
            </a:extLst>
          </p:cNvPr>
          <p:cNvSpPr/>
          <p:nvPr userDrawn="1"/>
        </p:nvSpPr>
        <p:spPr>
          <a:xfrm>
            <a:off x="3467894" y="1006608"/>
            <a:ext cx="5256212" cy="550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901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29F6-8990-4CEC-B0CA-0527981ED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881" y="253095"/>
            <a:ext cx="5256212" cy="92191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Title Slide Enter Here</a:t>
            </a:r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4788A0-9462-4878-888D-C15213B23C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881" y="1234035"/>
            <a:ext cx="5297695" cy="552450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bg1">
                    <a:lumMod val="50000"/>
                  </a:schemeClr>
                </a:solidFill>
                <a:latin typeface="Open Sans SemiBold"/>
              </a:defRPr>
            </a:lvl1pPr>
          </a:lstStyle>
          <a:p>
            <a:pPr lvl="0"/>
            <a:r>
              <a:rPr lang="en-US"/>
              <a:t>Subtitle enter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410C4-E2F6-B940-A4C2-0F1F755EB5ED}"/>
              </a:ext>
            </a:extLst>
          </p:cNvPr>
          <p:cNvSpPr/>
          <p:nvPr userDrawn="1"/>
        </p:nvSpPr>
        <p:spPr>
          <a:xfrm>
            <a:off x="400881" y="1109081"/>
            <a:ext cx="5256212" cy="550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D95EB-CFB2-BC4E-B275-413D9B823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0584" y="0"/>
            <a:ext cx="1633417" cy="1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3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tree&#10;&#10;Description generated with high confidence">
            <a:extLst>
              <a:ext uri="{FF2B5EF4-FFF2-40B4-BE49-F238E27FC236}">
                <a16:creationId xmlns:a16="http://schemas.microsoft.com/office/drawing/2014/main" id="{EDC58FC4-EC29-4783-889A-10F964B6B23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E455E-DA90-4FFC-A02F-9DA0088F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328"/>
            <a:ext cx="10058400" cy="148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A1E13-7B4C-406B-AEAB-1B845566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1897"/>
            <a:ext cx="10037064" cy="274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403BF7-C22B-4BD6-8F49-96536DB23BA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33898" y="225959"/>
            <a:ext cx="619665" cy="6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1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3" r:id="rId4"/>
    <p:sldLayoutId id="2147483664" r:id="rId5"/>
    <p:sldLayoutId id="2147483667" r:id="rId6"/>
    <p:sldLayoutId id="2147483653" r:id="rId7"/>
    <p:sldLayoutId id="2147483654" r:id="rId8"/>
    <p:sldLayoutId id="2147483661" r:id="rId9"/>
    <p:sldLayoutId id="2147483662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Open Sans Semi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 Light" panose="020B0306030504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tree&#10;&#10;Description generated with high confidence">
            <a:extLst>
              <a:ext uri="{FF2B5EF4-FFF2-40B4-BE49-F238E27FC236}">
                <a16:creationId xmlns:a16="http://schemas.microsoft.com/office/drawing/2014/main" id="{EDC58FC4-EC29-4783-889A-10F964B6B23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E455E-DA90-4FFC-A02F-9DA0088F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328"/>
            <a:ext cx="10058400" cy="148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A1E13-7B4C-406B-AEAB-1B845566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1897"/>
            <a:ext cx="10037064" cy="274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696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Open Sans Semi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 Light" panose="020B0306030504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 Light" panose="020B0306030504020204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B1EC-AFB0-6845-9AC3-D05383290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0998" y="3899510"/>
            <a:ext cx="5873442" cy="1937875"/>
          </a:xfrm>
        </p:spPr>
        <p:txBody>
          <a:bodyPr anchor="ctr">
            <a:normAutofit fontScale="90000"/>
          </a:bodyPr>
          <a:lstStyle/>
          <a:p>
            <a:r>
              <a:rPr lang="en-US" sz="3600" dirty="0"/>
              <a:t>Building </a:t>
            </a:r>
            <a:br>
              <a:rPr lang="en-US" sz="3600" dirty="0"/>
            </a:br>
            <a:r>
              <a:rPr lang="en-US" sz="3600" dirty="0"/>
              <a:t>Semantic Search </a:t>
            </a:r>
            <a:br>
              <a:rPr lang="en-US" sz="3600" dirty="0"/>
            </a:br>
            <a:r>
              <a:rPr lang="en-US" sz="3600" dirty="0"/>
              <a:t>using Elasticsearch</a:t>
            </a:r>
            <a:br>
              <a:rPr lang="en-US" sz="32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2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May 2020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6CC8B-D2C1-6146-82A0-B8C3655F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639" y="2124149"/>
            <a:ext cx="1775361" cy="17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Elasticsearch?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83B1C-8AF4-1146-AAAB-AA1B347191DF}"/>
              </a:ext>
            </a:extLst>
          </p:cNvPr>
          <p:cNvSpPr/>
          <p:nvPr/>
        </p:nvSpPr>
        <p:spPr>
          <a:xfrm>
            <a:off x="5736956" y="2597363"/>
            <a:ext cx="2991407" cy="1404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580D1-DDC6-244F-9322-B71E512BBE3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4531610" y="3299674"/>
            <a:ext cx="1205346" cy="83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42745-0BFD-6E42-9CF7-068444D1B771}"/>
              </a:ext>
            </a:extLst>
          </p:cNvPr>
          <p:cNvSpPr/>
          <p:nvPr/>
        </p:nvSpPr>
        <p:spPr>
          <a:xfrm>
            <a:off x="2380197" y="2844653"/>
            <a:ext cx="2151413" cy="926823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2B3F2-F90F-D74C-8FE1-5B97DF3993A6}"/>
              </a:ext>
            </a:extLst>
          </p:cNvPr>
          <p:cNvSpPr txBox="1"/>
          <p:nvPr/>
        </p:nvSpPr>
        <p:spPr>
          <a:xfrm>
            <a:off x="5736956" y="4120737"/>
            <a:ext cx="5092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Query di </a:t>
            </a:r>
            <a:r>
              <a:rPr lang="en-US" dirty="0" err="1"/>
              <a:t>esekusi</a:t>
            </a:r>
            <a:r>
              <a:rPr lang="en-US" dirty="0"/>
              <a:t> di </a:t>
            </a:r>
            <a:r>
              <a:rPr lang="en-US" dirty="0" err="1"/>
              <a:t>aplikasi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Searching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linear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Ketika</a:t>
            </a:r>
            <a:r>
              <a:rPr lang="en-US" dirty="0"/>
              <a:t>  join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memakan</a:t>
            </a:r>
            <a:r>
              <a:rPr lang="en-US" dirty="0"/>
              <a:t> resource</a:t>
            </a:r>
          </a:p>
        </p:txBody>
      </p:sp>
    </p:spTree>
    <p:extLst>
      <p:ext uri="{BB962C8B-B14F-4D97-AF65-F5344CB8AC3E}">
        <p14:creationId xmlns:p14="http://schemas.microsoft.com/office/powerpoint/2010/main" val="281213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Elasticsearch?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1945" y="3796841"/>
            <a:ext cx="8451850" cy="552450"/>
          </a:xfrm>
        </p:spPr>
        <p:txBody>
          <a:bodyPr>
            <a:normAutofit/>
          </a:bodyPr>
          <a:lstStyle/>
          <a:p>
            <a:r>
              <a:rPr lang="en-US" sz="2800" dirty="0" err="1"/>
              <a:t>Saat</a:t>
            </a:r>
            <a:r>
              <a:rPr lang="en-US" sz="2800" dirty="0"/>
              <a:t> search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DFF78-2A75-8846-8706-DC442559D17C}"/>
              </a:ext>
            </a:extLst>
          </p:cNvPr>
          <p:cNvSpPr txBox="1"/>
          <p:nvPr/>
        </p:nvSpPr>
        <p:spPr>
          <a:xfrm>
            <a:off x="1365662" y="1919361"/>
            <a:ext cx="536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products where name = “</a:t>
            </a:r>
            <a:r>
              <a:rPr lang="en-US" dirty="0" err="1"/>
              <a:t>playstation</a:t>
            </a:r>
            <a:r>
              <a:rPr lang="en-US" dirty="0"/>
              <a:t> 4”</a:t>
            </a:r>
          </a:p>
          <a:p>
            <a:r>
              <a:rPr lang="en-US" dirty="0"/>
              <a:t>Select * from products where name = “%</a:t>
            </a:r>
            <a:r>
              <a:rPr lang="en-US" dirty="0" err="1"/>
              <a:t>playstation</a:t>
            </a:r>
            <a:r>
              <a:rPr lang="en-US" dirty="0"/>
              <a:t>%”</a:t>
            </a:r>
          </a:p>
          <a:p>
            <a:r>
              <a:rPr lang="en-US" dirty="0"/>
              <a:t>Select * from products where name = “%play station%”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CCAC9-9B68-8449-B1C8-7B6708CE676D}"/>
              </a:ext>
            </a:extLst>
          </p:cNvPr>
          <p:cNvSpPr txBox="1"/>
          <p:nvPr/>
        </p:nvSpPr>
        <p:spPr>
          <a:xfrm>
            <a:off x="4569455" y="4177344"/>
            <a:ext cx="2389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Autocomplete?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Ngram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Sinonim</a:t>
            </a:r>
            <a:endParaRPr lang="en-US" sz="2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1898A3-95F0-0941-A9A1-501F2A1CC47B}"/>
              </a:ext>
            </a:extLst>
          </p:cNvPr>
          <p:cNvSpPr txBox="1">
            <a:spLocks/>
          </p:cNvSpPr>
          <p:nvPr/>
        </p:nvSpPr>
        <p:spPr>
          <a:xfrm>
            <a:off x="2022475" y="1309573"/>
            <a:ext cx="8451850" cy="55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>
                    <a:lumMod val="50000"/>
                  </a:schemeClr>
                </a:solidFill>
                <a:latin typeface="Open Sans SemiBold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Saat search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873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Elasticsearch?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83B1C-8AF4-1146-AAAB-AA1B347191DF}"/>
              </a:ext>
            </a:extLst>
          </p:cNvPr>
          <p:cNvSpPr/>
          <p:nvPr/>
        </p:nvSpPr>
        <p:spPr>
          <a:xfrm>
            <a:off x="6096000" y="4046152"/>
            <a:ext cx="2991407" cy="1404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580D1-DDC6-244F-9322-B71E512BBE3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4531610" y="3308065"/>
            <a:ext cx="1564390" cy="144039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42745-0BFD-6E42-9CF7-068444D1B771}"/>
              </a:ext>
            </a:extLst>
          </p:cNvPr>
          <p:cNvSpPr/>
          <p:nvPr/>
        </p:nvSpPr>
        <p:spPr>
          <a:xfrm>
            <a:off x="2380197" y="2844653"/>
            <a:ext cx="2151413" cy="926823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9C6B81-EC25-F24D-AC88-56E90F05AF9C}"/>
              </a:ext>
            </a:extLst>
          </p:cNvPr>
          <p:cNvSpPr/>
          <p:nvPr/>
        </p:nvSpPr>
        <p:spPr>
          <a:xfrm>
            <a:off x="6095999" y="1745399"/>
            <a:ext cx="2991407" cy="14046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Elasticsearch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89E586-983A-074B-B096-4864B1B05056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4531610" y="2447710"/>
            <a:ext cx="1564389" cy="8603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49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0A3E-25A4-B346-8F86-A20CE30BB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Arsitektur</a:t>
            </a:r>
            <a:br>
              <a:rPr lang="en-US" sz="5400" dirty="0"/>
            </a:br>
            <a:r>
              <a:rPr lang="en-US" sz="5400" dirty="0"/>
              <a:t>Elasticsearch</a:t>
            </a:r>
          </a:p>
        </p:txBody>
      </p:sp>
    </p:spTree>
    <p:extLst>
      <p:ext uri="{BB962C8B-B14F-4D97-AF65-F5344CB8AC3E}">
        <p14:creationId xmlns:p14="http://schemas.microsoft.com/office/powerpoint/2010/main" val="2047969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node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42745-0BFD-6E42-9CF7-068444D1B771}"/>
              </a:ext>
            </a:extLst>
          </p:cNvPr>
          <p:cNvSpPr/>
          <p:nvPr/>
        </p:nvSpPr>
        <p:spPr>
          <a:xfrm>
            <a:off x="5168333" y="3360211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57752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 node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42745-0BFD-6E42-9CF7-068444D1B771}"/>
              </a:ext>
            </a:extLst>
          </p:cNvPr>
          <p:cNvSpPr/>
          <p:nvPr/>
        </p:nvSpPr>
        <p:spPr>
          <a:xfrm>
            <a:off x="5168333" y="3360211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6EC29-70BC-5D41-A9FD-975A43955A55}"/>
              </a:ext>
            </a:extLst>
          </p:cNvPr>
          <p:cNvSpPr/>
          <p:nvPr/>
        </p:nvSpPr>
        <p:spPr>
          <a:xfrm>
            <a:off x="2530032" y="3360211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3EDC9-91F6-BD45-8B7A-99629F3AA1B2}"/>
              </a:ext>
            </a:extLst>
          </p:cNvPr>
          <p:cNvSpPr/>
          <p:nvPr/>
        </p:nvSpPr>
        <p:spPr>
          <a:xfrm>
            <a:off x="7806634" y="3360211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149556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201201-3490-134D-A531-D621407CCFA2}"/>
              </a:ext>
            </a:extLst>
          </p:cNvPr>
          <p:cNvSpPr/>
          <p:nvPr/>
        </p:nvSpPr>
        <p:spPr>
          <a:xfrm>
            <a:off x="1435523" y="3538846"/>
            <a:ext cx="9026638" cy="2481943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rgbClr val="353535"/>
                </a:solidFill>
              </a:rPr>
              <a:t>Elasticsearch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Masterless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42745-0BFD-6E42-9CF7-068444D1B771}"/>
              </a:ext>
            </a:extLst>
          </p:cNvPr>
          <p:cNvSpPr/>
          <p:nvPr/>
        </p:nvSpPr>
        <p:spPr>
          <a:xfrm>
            <a:off x="5168333" y="4215234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6EC29-70BC-5D41-A9FD-975A43955A55}"/>
              </a:ext>
            </a:extLst>
          </p:cNvPr>
          <p:cNvSpPr/>
          <p:nvPr/>
        </p:nvSpPr>
        <p:spPr>
          <a:xfrm>
            <a:off x="2530032" y="4215234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3EDC9-91F6-BD45-8B7A-99629F3AA1B2}"/>
              </a:ext>
            </a:extLst>
          </p:cNvPr>
          <p:cNvSpPr/>
          <p:nvPr/>
        </p:nvSpPr>
        <p:spPr>
          <a:xfrm>
            <a:off x="7806634" y="4215234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Elasticsearch</a:t>
            </a:r>
          </a:p>
          <a:p>
            <a:pPr algn="ctr"/>
            <a:r>
              <a:rPr lang="en-US" dirty="0">
                <a:solidFill>
                  <a:srgbClr val="D9D9D9"/>
                </a:solidFill>
              </a:rPr>
              <a:t>Node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0A87B-95A5-FD4A-AC47-1CC5BD72081C}"/>
              </a:ext>
            </a:extLst>
          </p:cNvPr>
          <p:cNvSpPr/>
          <p:nvPr/>
        </p:nvSpPr>
        <p:spPr>
          <a:xfrm>
            <a:off x="5168333" y="1800608"/>
            <a:ext cx="1855334" cy="1235540"/>
          </a:xfrm>
          <a:prstGeom prst="rect">
            <a:avLst/>
          </a:prstGeom>
          <a:solidFill>
            <a:srgbClr val="B71303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D9D9D9"/>
                </a:solidFill>
              </a:rPr>
              <a:t>Aplikasi</a:t>
            </a:r>
            <a:endParaRPr lang="en-US" dirty="0">
              <a:solidFill>
                <a:srgbClr val="D9D9D9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A6D1BA-7BE2-7241-8C5E-50E92F85A941}"/>
              </a:ext>
            </a:extLst>
          </p:cNvPr>
          <p:cNvCxnSpPr>
            <a:stCxn id="8" idx="2"/>
          </p:cNvCxnSpPr>
          <p:nvPr/>
        </p:nvCxnSpPr>
        <p:spPr>
          <a:xfrm flipH="1">
            <a:off x="3457699" y="3036148"/>
            <a:ext cx="2638301" cy="1179086"/>
          </a:xfrm>
          <a:prstGeom prst="straightConnector1">
            <a:avLst/>
          </a:prstGeom>
          <a:ln w="38100" cap="flat" cmpd="sng" algn="ctr">
            <a:solidFill>
              <a:srgbClr val="35353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8E9E45-DCA8-6F4C-85C0-D47C46CF74C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096000" y="3036148"/>
            <a:ext cx="2638301" cy="1179086"/>
          </a:xfrm>
          <a:prstGeom prst="straightConnector1">
            <a:avLst/>
          </a:prstGeom>
          <a:ln w="38100" cap="flat" cmpd="sng" algn="ctr">
            <a:solidFill>
              <a:srgbClr val="35353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9C4EB-1E3A-014E-9E93-4C8A072C1D5B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6096000" y="3036148"/>
            <a:ext cx="0" cy="1179086"/>
          </a:xfrm>
          <a:prstGeom prst="straightConnector1">
            <a:avLst/>
          </a:prstGeom>
          <a:ln w="38100" cap="flat" cmpd="sng" algn="ctr">
            <a:solidFill>
              <a:srgbClr val="35353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vs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Sesat</a:t>
            </a:r>
            <a:r>
              <a:rPr lang="en-US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2A9ECD-B790-9345-9BA9-1AEB30FC5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7479"/>
              </p:ext>
            </p:extLst>
          </p:nvPr>
        </p:nvGraphicFramePr>
        <p:xfrm>
          <a:off x="2193332" y="2156580"/>
          <a:ext cx="8128000" cy="270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992183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1644677"/>
                    </a:ext>
                  </a:extLst>
                </a:gridCol>
              </a:tblGrid>
              <a:tr h="900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907808"/>
                  </a:ext>
                </a:extLst>
              </a:tr>
              <a:tr h="900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352025"/>
                  </a:ext>
                </a:extLst>
              </a:tr>
              <a:tr h="900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00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4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lucene</a:t>
            </a:r>
            <a:r>
              <a:rPr lang="en-US" dirty="0"/>
              <a:t> documents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8FEFF5-269D-DF48-A0E0-4CE6644946FC}"/>
              </a:ext>
            </a:extLst>
          </p:cNvPr>
          <p:cNvSpPr/>
          <p:nvPr/>
        </p:nvSpPr>
        <p:spPr>
          <a:xfrm>
            <a:off x="2957544" y="3360211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F388B-28FA-8442-ADAF-FAAF2390598A}"/>
              </a:ext>
            </a:extLst>
          </p:cNvPr>
          <p:cNvSpPr/>
          <p:nvPr/>
        </p:nvSpPr>
        <p:spPr>
          <a:xfrm>
            <a:off x="7218806" y="3360211"/>
            <a:ext cx="1855334" cy="123554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Lucene Documents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E869AC-9825-CF48-861C-2901D55479F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12878" y="3977981"/>
            <a:ext cx="24059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13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Lucene 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index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elasticsearch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973A0B-5445-274D-90BB-D947985B0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232231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714295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19596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0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23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3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95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79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03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BE8A-0088-254D-A069-6F6805D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Ilham Bintang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7DA1E-9328-DD49-983C-CA1536D0B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Machine Learning Engineer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B3531-2CDC-8C43-8AA0-0602A2AAC8F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/>
              <a:t>Projects: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Building NLP Engine for FAQ searching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Perfom</a:t>
            </a:r>
            <a:r>
              <a:rPr lang="en-US" dirty="0"/>
              <a:t> auto-clustering for chatlogs</a:t>
            </a:r>
          </a:p>
          <a:p>
            <a:pPr marL="285750" indent="-285750">
              <a:buFontTx/>
              <a:buChar char="-"/>
            </a:pPr>
            <a:r>
              <a:rPr lang="en-US" dirty="0"/>
              <a:t>Semantic Search for text encoding</a:t>
            </a:r>
          </a:p>
        </p:txBody>
      </p:sp>
      <p:pic>
        <p:nvPicPr>
          <p:cNvPr id="7" name="Picture Placeholder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9FE44EA-19F0-774C-A577-00D2BD6EA9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r="19940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2B934-3309-2D49-8D6B-299219BA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263" y="984003"/>
            <a:ext cx="310407" cy="310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793F2-B40E-7B45-AEC8-7E838D5A2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263" y="1453410"/>
            <a:ext cx="310407" cy="310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C5C12C-725F-C742-9EF3-69DB4F9D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115" y="3330016"/>
            <a:ext cx="447783" cy="447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79D6C-4FFA-0B48-A33F-FE5966A7D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636" y="2431298"/>
            <a:ext cx="288155" cy="288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1B96A0-1E69-1E43-AA44-32C0B6701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138" y="2907294"/>
            <a:ext cx="310407" cy="325549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56E120D-4FA7-9243-B4A9-3A1104B426C4}"/>
              </a:ext>
            </a:extLst>
          </p:cNvPr>
          <p:cNvSpPr txBox="1">
            <a:spLocks/>
          </p:cNvSpPr>
          <p:nvPr/>
        </p:nvSpPr>
        <p:spPr>
          <a:xfrm>
            <a:off x="9014523" y="995877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353535"/>
                </a:solidFill>
              </a:rPr>
              <a:t>+6285 156 919 679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43261DC-A44B-1540-8FD2-AE678A23D4DB}"/>
              </a:ext>
            </a:extLst>
          </p:cNvPr>
          <p:cNvSpPr txBox="1">
            <a:spLocks/>
          </p:cNvSpPr>
          <p:nvPr/>
        </p:nvSpPr>
        <p:spPr>
          <a:xfrm>
            <a:off x="9014523" y="1466772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353535"/>
                </a:solidFill>
              </a:rPr>
              <a:t>t.me</a:t>
            </a:r>
            <a:r>
              <a:rPr lang="en-US" sz="1800" dirty="0">
                <a:solidFill>
                  <a:srgbClr val="353535"/>
                </a:solidFill>
              </a:rPr>
              <a:t>/</a:t>
            </a:r>
            <a:r>
              <a:rPr lang="en-US" sz="1800" dirty="0" err="1">
                <a:solidFill>
                  <a:srgbClr val="353535"/>
                </a:solidFill>
              </a:rPr>
              <a:t>nullphantom</a:t>
            </a:r>
            <a:endParaRPr lang="en-US" sz="1800" dirty="0">
              <a:solidFill>
                <a:srgbClr val="353535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CA254FA-F0EC-F849-8072-126A9ADC354C}"/>
              </a:ext>
            </a:extLst>
          </p:cNvPr>
          <p:cNvSpPr txBox="1">
            <a:spLocks/>
          </p:cNvSpPr>
          <p:nvPr/>
        </p:nvSpPr>
        <p:spPr>
          <a:xfrm>
            <a:off x="8990773" y="3422453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353535"/>
                </a:solidFill>
              </a:rPr>
              <a:t>ilham@keyreply.com</a:t>
            </a:r>
            <a:endParaRPr lang="en-US" sz="1800" dirty="0">
              <a:solidFill>
                <a:srgbClr val="353535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4F297AA-FE11-AC4B-8737-9D44C984E662}"/>
              </a:ext>
            </a:extLst>
          </p:cNvPr>
          <p:cNvSpPr txBox="1">
            <a:spLocks/>
          </p:cNvSpPr>
          <p:nvPr/>
        </p:nvSpPr>
        <p:spPr>
          <a:xfrm>
            <a:off x="8996545" y="2443921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353535"/>
                </a:solidFill>
              </a:rPr>
              <a:t>linkedin.com</a:t>
            </a:r>
            <a:r>
              <a:rPr lang="en-US" sz="1800" dirty="0">
                <a:solidFill>
                  <a:srgbClr val="353535"/>
                </a:solidFill>
              </a:rPr>
              <a:t>/in/</a:t>
            </a:r>
            <a:r>
              <a:rPr lang="en-US" sz="1800" dirty="0" err="1">
                <a:solidFill>
                  <a:srgbClr val="353535"/>
                </a:solidFill>
              </a:rPr>
              <a:t>nullphantom</a:t>
            </a:r>
            <a:endParaRPr lang="en-US" sz="1800" dirty="0">
              <a:solidFill>
                <a:srgbClr val="353535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880A5E4-CDE9-774F-931F-F9E834082DE4}"/>
              </a:ext>
            </a:extLst>
          </p:cNvPr>
          <p:cNvSpPr txBox="1">
            <a:spLocks/>
          </p:cNvSpPr>
          <p:nvPr/>
        </p:nvSpPr>
        <p:spPr>
          <a:xfrm>
            <a:off x="9014523" y="2922841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353535"/>
                </a:solidFill>
              </a:rPr>
              <a:t>abin.web.id</a:t>
            </a:r>
            <a:endParaRPr lang="en-US" sz="1800" dirty="0">
              <a:solidFill>
                <a:srgbClr val="353535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BE732D-3F52-8F45-BB24-393097E76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393" y="1921175"/>
            <a:ext cx="310407" cy="310407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CE60EB-CF4F-314C-AC76-15F303377649}"/>
              </a:ext>
            </a:extLst>
          </p:cNvPr>
          <p:cNvSpPr txBox="1">
            <a:spLocks/>
          </p:cNvSpPr>
          <p:nvPr/>
        </p:nvSpPr>
        <p:spPr>
          <a:xfrm>
            <a:off x="8996545" y="1947443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353535"/>
                </a:solidFill>
              </a:rPr>
              <a:t>github.com</a:t>
            </a:r>
            <a:r>
              <a:rPr lang="en-US" sz="1800" dirty="0">
                <a:solidFill>
                  <a:srgbClr val="353535"/>
                </a:solidFill>
              </a:rPr>
              <a:t>/</a:t>
            </a:r>
            <a:r>
              <a:rPr lang="en-US" sz="1800" dirty="0" err="1">
                <a:solidFill>
                  <a:srgbClr val="353535"/>
                </a:solidFill>
              </a:rPr>
              <a:t>nullphantom</a:t>
            </a:r>
            <a:endParaRPr lang="en-US" sz="1800" dirty="0">
              <a:solidFill>
                <a:srgbClr val="353535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D6A2D8-5497-CA47-8321-42801A180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115" y="3819405"/>
            <a:ext cx="447783" cy="447783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9E7673E-1F60-CC41-B321-6E93D029220B}"/>
              </a:ext>
            </a:extLst>
          </p:cNvPr>
          <p:cNvSpPr txBox="1">
            <a:spLocks/>
          </p:cNvSpPr>
          <p:nvPr/>
        </p:nvSpPr>
        <p:spPr>
          <a:xfrm>
            <a:off x="9014523" y="3910241"/>
            <a:ext cx="2748148" cy="31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353535"/>
                </a:solidFill>
              </a:rPr>
              <a:t>Jakarta Pusat</a:t>
            </a:r>
          </a:p>
        </p:txBody>
      </p:sp>
    </p:spTree>
    <p:extLst>
      <p:ext uri="{BB962C8B-B14F-4D97-AF65-F5344CB8AC3E}">
        <p14:creationId xmlns:p14="http://schemas.microsoft.com/office/powerpoint/2010/main" val="3196909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vs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Sesat</a:t>
            </a:r>
            <a:r>
              <a:rPr lang="en-US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2A9ECD-B790-9345-9BA9-1AEB30FC5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33475"/>
              </p:ext>
            </p:extLst>
          </p:nvPr>
        </p:nvGraphicFramePr>
        <p:xfrm>
          <a:off x="2193332" y="2156580"/>
          <a:ext cx="8128000" cy="270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992183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41644677"/>
                    </a:ext>
                  </a:extLst>
                </a:gridCol>
              </a:tblGrid>
              <a:tr h="900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907808"/>
                  </a:ext>
                </a:extLst>
              </a:tr>
              <a:tr h="900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352025"/>
                  </a:ext>
                </a:extLst>
              </a:tr>
              <a:tr h="900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700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29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Memotong</a:t>
            </a:r>
            <a:r>
              <a:rPr lang="en-US" dirty="0"/>
              <a:t> index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partisi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7227A-D4BF-4440-99C6-F30746296929}"/>
              </a:ext>
            </a:extLst>
          </p:cNvPr>
          <p:cNvSpPr txBox="1"/>
          <p:nvPr/>
        </p:nvSpPr>
        <p:spPr>
          <a:xfrm>
            <a:off x="1143169" y="2042556"/>
            <a:ext cx="495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By default, </a:t>
            </a:r>
            <a:r>
              <a:rPr lang="en-US" dirty="0" err="1"/>
              <a:t>elasticsearch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5 shard/</a:t>
            </a:r>
            <a:r>
              <a:rPr lang="en-US" dirty="0" err="1"/>
              <a:t>partisi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E47EF1-C2EC-DB44-A2A2-7350DAA05C5A}"/>
              </a:ext>
            </a:extLst>
          </p:cNvPr>
          <p:cNvSpPr/>
          <p:nvPr/>
        </p:nvSpPr>
        <p:spPr>
          <a:xfrm>
            <a:off x="538648" y="3429000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0B121-81B0-D343-9995-E90480788D2F}"/>
              </a:ext>
            </a:extLst>
          </p:cNvPr>
          <p:cNvSpPr/>
          <p:nvPr/>
        </p:nvSpPr>
        <p:spPr>
          <a:xfrm>
            <a:off x="2840482" y="3429000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A467E-A6C3-F048-8A06-69FED05EE998}"/>
              </a:ext>
            </a:extLst>
          </p:cNvPr>
          <p:cNvSpPr/>
          <p:nvPr/>
        </p:nvSpPr>
        <p:spPr>
          <a:xfrm>
            <a:off x="5142316" y="3429000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7ABAF-9591-704A-9BE4-89949498A1A5}"/>
              </a:ext>
            </a:extLst>
          </p:cNvPr>
          <p:cNvSpPr/>
          <p:nvPr/>
        </p:nvSpPr>
        <p:spPr>
          <a:xfrm>
            <a:off x="7444150" y="3429000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B1993-18E6-3C44-8011-BF16D4C8BE62}"/>
              </a:ext>
            </a:extLst>
          </p:cNvPr>
          <p:cNvSpPr/>
          <p:nvPr/>
        </p:nvSpPr>
        <p:spPr>
          <a:xfrm>
            <a:off x="9745984" y="3429000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4</a:t>
            </a:r>
          </a:p>
        </p:txBody>
      </p:sp>
    </p:spTree>
    <p:extLst>
      <p:ext uri="{BB962C8B-B14F-4D97-AF65-F5344CB8AC3E}">
        <p14:creationId xmlns:p14="http://schemas.microsoft.com/office/powerpoint/2010/main" val="249988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9500A0-8D8B-5948-A258-30263DDE7F97}"/>
              </a:ext>
            </a:extLst>
          </p:cNvPr>
          <p:cNvSpPr/>
          <p:nvPr/>
        </p:nvSpPr>
        <p:spPr>
          <a:xfrm>
            <a:off x="6658100" y="2592801"/>
            <a:ext cx="5194581" cy="395050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Memotong</a:t>
            </a:r>
            <a:r>
              <a:rPr lang="en-US" dirty="0"/>
              <a:t> index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partisi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D794FA-7269-344C-A4F7-90D873281549}"/>
              </a:ext>
            </a:extLst>
          </p:cNvPr>
          <p:cNvSpPr/>
          <p:nvPr/>
        </p:nvSpPr>
        <p:spPr>
          <a:xfrm>
            <a:off x="315569" y="2592802"/>
            <a:ext cx="5194581" cy="395050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7227A-D4BF-4440-99C6-F30746296929}"/>
              </a:ext>
            </a:extLst>
          </p:cNvPr>
          <p:cNvSpPr txBox="1"/>
          <p:nvPr/>
        </p:nvSpPr>
        <p:spPr>
          <a:xfrm>
            <a:off x="739408" y="1914585"/>
            <a:ext cx="495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By default, </a:t>
            </a:r>
            <a:r>
              <a:rPr lang="en-US" dirty="0" err="1"/>
              <a:t>elasticsearch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5 shard/</a:t>
            </a:r>
            <a:r>
              <a:rPr lang="en-US" dirty="0" err="1"/>
              <a:t>partisi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E47EF1-C2EC-DB44-A2A2-7350DAA05C5A}"/>
              </a:ext>
            </a:extLst>
          </p:cNvPr>
          <p:cNvSpPr/>
          <p:nvPr/>
        </p:nvSpPr>
        <p:spPr>
          <a:xfrm>
            <a:off x="590682" y="3210573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0B121-81B0-D343-9995-E90480788D2F}"/>
              </a:ext>
            </a:extLst>
          </p:cNvPr>
          <p:cNvSpPr/>
          <p:nvPr/>
        </p:nvSpPr>
        <p:spPr>
          <a:xfrm>
            <a:off x="3063732" y="3210573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6A467E-A6C3-F048-8A06-69FED05EE998}"/>
              </a:ext>
            </a:extLst>
          </p:cNvPr>
          <p:cNvSpPr/>
          <p:nvPr/>
        </p:nvSpPr>
        <p:spPr>
          <a:xfrm>
            <a:off x="1870075" y="4865914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7ABAF-9591-704A-9BE4-89949498A1A5}"/>
              </a:ext>
            </a:extLst>
          </p:cNvPr>
          <p:cNvSpPr/>
          <p:nvPr/>
        </p:nvSpPr>
        <p:spPr>
          <a:xfrm>
            <a:off x="7272934" y="3210573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B1993-18E6-3C44-8011-BF16D4C8BE62}"/>
              </a:ext>
            </a:extLst>
          </p:cNvPr>
          <p:cNvSpPr/>
          <p:nvPr/>
        </p:nvSpPr>
        <p:spPr>
          <a:xfrm>
            <a:off x="9626802" y="3210573"/>
            <a:ext cx="1855334" cy="1235540"/>
          </a:xfrm>
          <a:prstGeom prst="rect">
            <a:avLst/>
          </a:prstGeom>
          <a:solidFill>
            <a:srgbClr val="353535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D9D9"/>
                </a:solidFill>
              </a:rPr>
              <a:t>Product 4</a:t>
            </a:r>
          </a:p>
        </p:txBody>
      </p:sp>
    </p:spTree>
    <p:extLst>
      <p:ext uri="{BB962C8B-B14F-4D97-AF65-F5344CB8AC3E}">
        <p14:creationId xmlns:p14="http://schemas.microsoft.com/office/powerpoint/2010/main" val="33059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96FC-94D6-9848-AFA6-CC3B7DE13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541" y="3957672"/>
            <a:ext cx="6013204" cy="2387600"/>
          </a:xfrm>
        </p:spPr>
        <p:txBody>
          <a:bodyPr/>
          <a:lstStyle/>
          <a:p>
            <a:r>
              <a:rPr lang="en-US" dirty="0"/>
              <a:t>Elasticsearch</a:t>
            </a:r>
            <a:br>
              <a:rPr lang="en-US" dirty="0"/>
            </a:br>
            <a:r>
              <a:rPr lang="en-US" dirty="0"/>
              <a:t>in prod</a:t>
            </a:r>
          </a:p>
        </p:txBody>
      </p:sp>
    </p:spTree>
    <p:extLst>
      <p:ext uri="{BB962C8B-B14F-4D97-AF65-F5344CB8AC3E}">
        <p14:creationId xmlns:p14="http://schemas.microsoft.com/office/powerpoint/2010/main" val="420224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C8CB-5BDC-6C4F-9FF2-2ADFFD36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0982-7995-FF4E-BB2E-13427794A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49" y="0"/>
            <a:ext cx="968865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58F0F7-4F03-DD4E-9B59-5827FDE6790B}"/>
              </a:ext>
            </a:extLst>
          </p:cNvPr>
          <p:cNvSpPr/>
          <p:nvPr/>
        </p:nvSpPr>
        <p:spPr>
          <a:xfrm>
            <a:off x="4001984" y="3918856"/>
            <a:ext cx="1543793" cy="771897"/>
          </a:xfrm>
          <a:prstGeom prst="rect">
            <a:avLst/>
          </a:prstGeom>
          <a:noFill/>
          <a:ln w="38100">
            <a:solidFill>
              <a:srgbClr val="B71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27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Elasticsearch pada FAQ Searching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76796C-0610-1841-AC9F-789A2767F73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2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- </a:t>
            </a:r>
            <a:r>
              <a:rPr lang="en-US" dirty="0" err="1"/>
              <a:t>elasticsearch</a:t>
            </a:r>
            <a:endParaRPr lang="en-US" dirty="0"/>
          </a:p>
          <a:p>
            <a:r>
              <a:rPr lang="en-US" dirty="0"/>
              <a:t>  - vector space search</a:t>
            </a:r>
          </a:p>
          <a:p>
            <a:endParaRPr lang="en-US" dirty="0"/>
          </a:p>
          <a:p>
            <a:r>
              <a:rPr lang="en-US" dirty="0"/>
              <a:t>Elasticsearch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br>
              <a:rPr lang="en-US" dirty="0"/>
            </a:b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pada query </a:t>
            </a:r>
            <a:r>
              <a:rPr lang="en-US" dirty="0" err="1"/>
              <a:t>singkat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Vector space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br>
              <a:rPr lang="en-US" dirty="0"/>
            </a:b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US" dirty="0"/>
          </a:p>
          <a:p>
            <a:endParaRPr lang="en-US" dirty="0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2F24DD32-13EC-5341-8DF9-76FF00C48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7" y="275307"/>
            <a:ext cx="6988176" cy="5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99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96FC-94D6-9848-AFA6-CC3B7DE13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541" y="3957672"/>
            <a:ext cx="6013204" cy="23876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08829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similarity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C49EE-D5B9-9046-9EC1-C05B9C0F9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0D78A9B9-A43A-4744-86CB-142E46CCA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7" b="-7697"/>
          <a:stretch/>
        </p:blipFill>
        <p:spPr>
          <a:xfrm>
            <a:off x="631106" y="2437067"/>
            <a:ext cx="10929788" cy="27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8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similarity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C49EE-D5B9-9046-9EC1-C05B9C0F9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E2865C-AB52-2B42-8E75-8B4EE554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6" y="2281467"/>
            <a:ext cx="10929788" cy="18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3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ndoor, person, wall, table&#10;&#10;Description generated with very high confidence">
            <a:extLst>
              <a:ext uri="{FF2B5EF4-FFF2-40B4-BE49-F238E27FC236}">
                <a16:creationId xmlns:a16="http://schemas.microsoft.com/office/drawing/2014/main" id="{D6B1CD5A-C608-4C97-B076-D2516F2F09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15C570-71EA-45B0-8102-0C4A2A51D1EC}"/>
              </a:ext>
            </a:extLst>
          </p:cNvPr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DC40C3-167E-4D5A-BFAF-707543410C92}"/>
              </a:ext>
            </a:extLst>
          </p:cNvPr>
          <p:cNvCxnSpPr>
            <a:cxnSpLocks/>
          </p:cNvCxnSpPr>
          <p:nvPr/>
        </p:nvCxnSpPr>
        <p:spPr>
          <a:xfrm>
            <a:off x="4827596" y="3632529"/>
            <a:ext cx="276091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AA91032-BD72-4620-A4DF-BD68DDC5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3450" y="2893165"/>
            <a:ext cx="2237037" cy="4852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A8631F-4983-41DD-A71E-1088A9ECF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1131" y="2337289"/>
            <a:ext cx="1466850" cy="14668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29F4E7B-73C4-4ADC-88EC-634C5BF845AF}"/>
              </a:ext>
            </a:extLst>
          </p:cNvPr>
          <p:cNvSpPr/>
          <p:nvPr/>
        </p:nvSpPr>
        <p:spPr>
          <a:xfrm>
            <a:off x="7296218" y="-578304"/>
            <a:ext cx="6942937" cy="6942937"/>
          </a:xfrm>
          <a:prstGeom prst="ellipse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785FC7-B44F-4413-B226-9A6F1093A284}"/>
              </a:ext>
            </a:extLst>
          </p:cNvPr>
          <p:cNvSpPr/>
          <p:nvPr/>
        </p:nvSpPr>
        <p:spPr>
          <a:xfrm>
            <a:off x="7832654" y="-41868"/>
            <a:ext cx="5870064" cy="5870064"/>
          </a:xfrm>
          <a:prstGeom prst="ellipse">
            <a:avLst/>
          </a:prstGeom>
          <a:noFill/>
          <a:ln w="3175"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606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D3E68AD-BDF0-9C4F-BD22-3A5BDF5603B7}"/>
              </a:ext>
            </a:extLst>
          </p:cNvPr>
          <p:cNvSpPr/>
          <p:nvPr/>
        </p:nvSpPr>
        <p:spPr>
          <a:xfrm>
            <a:off x="8066706" y="3627362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02F065C-BB96-DF4D-AA80-FE15B29B1B90}"/>
              </a:ext>
            </a:extLst>
          </p:cNvPr>
          <p:cNvSpPr/>
          <p:nvPr/>
        </p:nvSpPr>
        <p:spPr>
          <a:xfrm>
            <a:off x="4399549" y="3627362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B8FB84-F862-184F-AF44-EFB9DB3AACC4}"/>
              </a:ext>
            </a:extLst>
          </p:cNvPr>
          <p:cNvSpPr/>
          <p:nvPr/>
        </p:nvSpPr>
        <p:spPr>
          <a:xfrm>
            <a:off x="796173" y="3634140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KeyReply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0881" y="1234035"/>
            <a:ext cx="9831255" cy="539901"/>
          </a:xfrm>
        </p:spPr>
        <p:txBody>
          <a:bodyPr>
            <a:normAutofit/>
          </a:bodyPr>
          <a:lstStyle/>
          <a:p>
            <a:r>
              <a:rPr lang="en-US" dirty="0"/>
              <a:t>We are the #1 AI Chat &amp; Automation Platform For Enterprises In Asia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756" y="3069905"/>
            <a:ext cx="3430006" cy="432000"/>
          </a:xfrm>
          <a:prstGeom prst="roundRect">
            <a:avLst>
              <a:gd name="adj" fmla="val 5000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PROFILE</a:t>
            </a: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9548" y="3069906"/>
            <a:ext cx="3397313" cy="432000"/>
          </a:xfrm>
          <a:prstGeom prst="roundRect">
            <a:avLst>
              <a:gd name="adj" fmla="val 5000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</a:t>
            </a: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066706" y="3069905"/>
            <a:ext cx="3430006" cy="432000"/>
          </a:xfrm>
          <a:prstGeom prst="roundRect">
            <a:avLst>
              <a:gd name="adj" fmla="val 4496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COMPETENCIES</a:t>
            </a: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1945" y="3684471"/>
            <a:ext cx="3317630" cy="294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Graduated from </a:t>
            </a:r>
            <a:r>
              <a:rPr lang="en-US" sz="160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AngelPad</a:t>
            </a: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(Ranked #1 Accelerator in the US by MIT &amp; Brown)</a:t>
            </a:r>
          </a:p>
          <a:p>
            <a:pPr marL="285750" indent="-285750">
              <a:buFont typeface="Arial" charset="0"/>
              <a:buChar char="•"/>
            </a:pPr>
            <a:endParaRPr lang="en-US" sz="16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Advised by the top researches in AI and Tensor-flow machine learning personnel in Google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79232" y="3666653"/>
            <a:ext cx="3317630" cy="294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Established in 2014</a:t>
            </a:r>
          </a:p>
          <a:p>
            <a:pPr marL="285750" indent="-285750">
              <a:buFont typeface="Arial" charset="0"/>
              <a:buChar char="•"/>
            </a:pPr>
            <a:endParaRPr lang="en-US" sz="16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reach from the US to Singapore and the ASEAN Region</a:t>
            </a:r>
          </a:p>
          <a:p>
            <a:pPr marL="285750" indent="-285750">
              <a:buFont typeface="Arial" charset="0"/>
              <a:buChar char="•"/>
            </a:pPr>
            <a:endParaRPr lang="en-US" sz="16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 experienced professionals in the industry of chat automation, software product and support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39212" y="3706730"/>
            <a:ext cx="3357500" cy="294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Specialise</a:t>
            </a: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chat automation, AI, machine learning, natural language processing and analytics</a:t>
            </a:r>
          </a:p>
          <a:p>
            <a:pPr marL="285750" indent="-285750">
              <a:buFont typeface="Arial" charset="0"/>
              <a:buChar char="•"/>
            </a:pPr>
            <a:endParaRPr lang="en-US" sz="16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 Messenger Platform Development Provider</a:t>
            </a:r>
          </a:p>
          <a:p>
            <a:pPr marL="285750" indent="-285750">
              <a:buFont typeface="Arial" charset="0"/>
              <a:buChar char="•"/>
            </a:pPr>
            <a:endParaRPr lang="en-US" sz="16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WhatsApp Business Solution Provider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C0154-3C33-3E45-9B46-DE2F6E5331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73" y="1798966"/>
            <a:ext cx="1361571" cy="112260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03E7ED-D1E7-7F48-A625-B4D780ACA0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745" y="1672085"/>
            <a:ext cx="2121928" cy="1397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A0615-BC8F-4148-B21C-2C79A5E3CD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40" y="1781760"/>
            <a:ext cx="1157014" cy="11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6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CDE8-158B-ED4E-8ABE-C9CCDF7D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CF867-0EEC-F64C-A50C-D06C51CEA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Searching algorithm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C07755-5F13-684F-BF32-A68D50F4B324}"/>
              </a:ext>
            </a:extLst>
          </p:cNvPr>
          <p:cNvSpPr/>
          <p:nvPr/>
        </p:nvSpPr>
        <p:spPr>
          <a:xfrm>
            <a:off x="8364617" y="3215105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Best-First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A*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Bidirectional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53535"/>
                </a:solidFill>
              </a:rPr>
              <a:t>Tabu</a:t>
            </a:r>
            <a:r>
              <a:rPr lang="en-US" dirty="0">
                <a:solidFill>
                  <a:srgbClr val="353535"/>
                </a:solidFill>
              </a:rPr>
              <a:t>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Beam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Simulated Annealing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Hill Climbing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53535"/>
                </a:solidFill>
              </a:rPr>
              <a:t>Djikstra</a:t>
            </a:r>
            <a:endParaRPr lang="en-US" dirty="0">
              <a:solidFill>
                <a:srgbClr val="35353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8E832-985C-5F40-B08A-F9882FF86485}"/>
              </a:ext>
            </a:extLst>
          </p:cNvPr>
          <p:cNvSpPr txBox="1">
            <a:spLocks/>
          </p:cNvSpPr>
          <p:nvPr/>
        </p:nvSpPr>
        <p:spPr>
          <a:xfrm>
            <a:off x="8364617" y="2657648"/>
            <a:ext cx="3430006" cy="497919"/>
          </a:xfrm>
          <a:prstGeom prst="roundRect">
            <a:avLst>
              <a:gd name="adj" fmla="val 4496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HEURISTIC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5CA3A-60AF-CB4E-A0CC-E2A9155B70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656" y="1259828"/>
            <a:ext cx="2121928" cy="13978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F979B1-BD16-374A-99DC-7838BD28FF87}"/>
              </a:ext>
            </a:extLst>
          </p:cNvPr>
          <p:cNvSpPr/>
          <p:nvPr/>
        </p:nvSpPr>
        <p:spPr>
          <a:xfrm>
            <a:off x="4538177" y="3215105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Linear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5353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DEB4B-B9F1-B549-9728-518D622D4C2B}"/>
              </a:ext>
            </a:extLst>
          </p:cNvPr>
          <p:cNvSpPr txBox="1">
            <a:spLocks/>
          </p:cNvSpPr>
          <p:nvPr/>
        </p:nvSpPr>
        <p:spPr>
          <a:xfrm>
            <a:off x="4538177" y="2657648"/>
            <a:ext cx="3430006" cy="497919"/>
          </a:xfrm>
          <a:prstGeom prst="roundRect">
            <a:avLst>
              <a:gd name="adj" fmla="val 4496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43BCE-D4E3-E844-88A3-398F907454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94" y="1259828"/>
            <a:ext cx="1361571" cy="1122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473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CDE8-158B-ED4E-8ABE-C9CCDF7D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CF867-0EEC-F64C-A50C-D06C51CEA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Searching method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C07755-5F13-684F-BF32-A68D50F4B324}"/>
              </a:ext>
            </a:extLst>
          </p:cNvPr>
          <p:cNvSpPr/>
          <p:nvPr/>
        </p:nvSpPr>
        <p:spPr>
          <a:xfrm>
            <a:off x="8364617" y="3215105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Indexing text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Using NLP for text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Similarity search by understanding text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Text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8E832-985C-5F40-B08A-F9882FF86485}"/>
              </a:ext>
            </a:extLst>
          </p:cNvPr>
          <p:cNvSpPr txBox="1">
            <a:spLocks/>
          </p:cNvSpPr>
          <p:nvPr/>
        </p:nvSpPr>
        <p:spPr>
          <a:xfrm>
            <a:off x="8364617" y="2657648"/>
            <a:ext cx="3430006" cy="497919"/>
          </a:xfrm>
          <a:prstGeom prst="roundRect">
            <a:avLst>
              <a:gd name="adj" fmla="val 4496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5CA3A-60AF-CB4E-A0CC-E2A9155B70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656" y="1259828"/>
            <a:ext cx="2121928" cy="13978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F979B1-BD16-374A-99DC-7838BD28FF87}"/>
              </a:ext>
            </a:extLst>
          </p:cNvPr>
          <p:cNvSpPr/>
          <p:nvPr/>
        </p:nvSpPr>
        <p:spPr>
          <a:xfrm>
            <a:off x="4538177" y="3215105"/>
            <a:ext cx="3430006" cy="2901454"/>
          </a:xfrm>
          <a:prstGeom prst="roundRect">
            <a:avLst/>
          </a:prstGeom>
          <a:solidFill>
            <a:schemeClr val="bg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Using regular expression for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Can not understanding text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53535"/>
                </a:solidFill>
              </a:rPr>
              <a:t>Result by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5353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DEB4B-B9F1-B549-9728-518D622D4C2B}"/>
              </a:ext>
            </a:extLst>
          </p:cNvPr>
          <p:cNvSpPr txBox="1">
            <a:spLocks/>
          </p:cNvSpPr>
          <p:nvPr/>
        </p:nvSpPr>
        <p:spPr>
          <a:xfrm>
            <a:off x="4538177" y="2657648"/>
            <a:ext cx="3430006" cy="497919"/>
          </a:xfrm>
          <a:prstGeom prst="roundRect">
            <a:avLst>
              <a:gd name="adj" fmla="val 44960"/>
            </a:avLst>
          </a:prstGeom>
          <a:solidFill>
            <a:srgbClr val="E43D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KEYWORDS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C43BCE-D4E3-E844-88A3-398F907454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394" y="1259828"/>
            <a:ext cx="1361571" cy="1122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715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, </a:t>
            </a:r>
            <a:r>
              <a:rPr lang="en-US" dirty="0" err="1"/>
              <a:t>elasticsearch</a:t>
            </a:r>
            <a:r>
              <a:rPr lang="en-US" dirty="0"/>
              <a:t> </a:t>
            </a:r>
            <a:r>
              <a:rPr lang="en-US" dirty="0" err="1"/>
              <a:t>merupakan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D8A42B-6AC1-BE4C-983D-8A7C543F50FC}"/>
              </a:ext>
            </a:extLst>
          </p:cNvPr>
          <p:cNvSpPr txBox="1">
            <a:spLocks/>
          </p:cNvSpPr>
          <p:nvPr/>
        </p:nvSpPr>
        <p:spPr>
          <a:xfrm>
            <a:off x="1773686" y="3429000"/>
            <a:ext cx="8450664" cy="86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Open Sans SemiBold"/>
                <a:ea typeface="+mj-ea"/>
                <a:cs typeface="+mj-cs"/>
              </a:defRPr>
            </a:lvl1pPr>
          </a:lstStyle>
          <a:p>
            <a:r>
              <a:rPr lang="en-US" sz="5400" dirty="0"/>
              <a:t>Database </a:t>
            </a:r>
            <a:r>
              <a:rPr lang="en-US" sz="5400" dirty="0" err="1"/>
              <a:t>untuk</a:t>
            </a:r>
            <a:r>
              <a:rPr lang="en-US" sz="5400" dirty="0"/>
              <a:t> </a:t>
            </a:r>
            <a:r>
              <a:rPr lang="en-US" sz="5400" dirty="0" err="1"/>
              <a:t>pencarian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9359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Sejarah Elasticsearch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DBMS,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lucene</a:t>
            </a:r>
            <a:r>
              <a:rPr lang="en-US" dirty="0"/>
              <a:t> documents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83B1C-8AF4-1146-AAAB-AA1B347191DF}"/>
              </a:ext>
            </a:extLst>
          </p:cNvPr>
          <p:cNvSpPr/>
          <p:nvPr/>
        </p:nvSpPr>
        <p:spPr>
          <a:xfrm>
            <a:off x="1386630" y="1898089"/>
            <a:ext cx="2579728" cy="438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Java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ADA77-139B-C24B-A5A0-CC797CA8025A}"/>
              </a:ext>
            </a:extLst>
          </p:cNvPr>
          <p:cNvSpPr/>
          <p:nvPr/>
        </p:nvSpPr>
        <p:spPr>
          <a:xfrm>
            <a:off x="1748827" y="5152670"/>
            <a:ext cx="1855334" cy="891321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Apache Lucene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DEFF3-4134-8441-AB68-9A1D25D95449}"/>
              </a:ext>
            </a:extLst>
          </p:cNvPr>
          <p:cNvSpPr/>
          <p:nvPr/>
        </p:nvSpPr>
        <p:spPr>
          <a:xfrm>
            <a:off x="7190509" y="3429000"/>
            <a:ext cx="3323916" cy="2029802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Lucene Documents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35EF467-28DD-4C41-B5C0-9B642ACA499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604161" y="4443901"/>
            <a:ext cx="3586348" cy="1154430"/>
          </a:xfrm>
          <a:prstGeom prst="curvedConnector3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1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83B1C-8AF4-1146-AAAB-AA1B347191DF}"/>
              </a:ext>
            </a:extLst>
          </p:cNvPr>
          <p:cNvSpPr/>
          <p:nvPr/>
        </p:nvSpPr>
        <p:spPr>
          <a:xfrm>
            <a:off x="1351004" y="1554925"/>
            <a:ext cx="2579728" cy="438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Java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ADA77-139B-C24B-A5A0-CC797CA8025A}"/>
              </a:ext>
            </a:extLst>
          </p:cNvPr>
          <p:cNvSpPr/>
          <p:nvPr/>
        </p:nvSpPr>
        <p:spPr>
          <a:xfrm>
            <a:off x="1713201" y="4809506"/>
            <a:ext cx="1855334" cy="891321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Apache Lucene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DEFF3-4134-8441-AB68-9A1D25D95449}"/>
              </a:ext>
            </a:extLst>
          </p:cNvPr>
          <p:cNvSpPr/>
          <p:nvPr/>
        </p:nvSpPr>
        <p:spPr>
          <a:xfrm>
            <a:off x="7154883" y="3085836"/>
            <a:ext cx="3323916" cy="2029802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Lucene Documents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35EF467-28DD-4C41-B5C0-9B642ACA499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568535" y="4100737"/>
            <a:ext cx="3586348" cy="1154430"/>
          </a:xfrm>
          <a:prstGeom prst="curvedConnector3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6491EE-8E1A-5746-8614-E2FBA2250357}"/>
              </a:ext>
            </a:extLst>
          </p:cNvPr>
          <p:cNvSpPr/>
          <p:nvPr/>
        </p:nvSpPr>
        <p:spPr>
          <a:xfrm>
            <a:off x="1713201" y="3410734"/>
            <a:ext cx="1855334" cy="891321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Compass Project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2300CB-2C95-F148-9C40-4426EEB4F4F1}"/>
              </a:ext>
            </a:extLst>
          </p:cNvPr>
          <p:cNvCxnSpPr>
            <a:endCxn id="6" idx="0"/>
          </p:cNvCxnSpPr>
          <p:nvPr/>
        </p:nvCxnSpPr>
        <p:spPr>
          <a:xfrm>
            <a:off x="2640868" y="4344520"/>
            <a:ext cx="0" cy="46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580D1-DDC6-244F-9322-B71E512BBE33}"/>
              </a:ext>
            </a:extLst>
          </p:cNvPr>
          <p:cNvCxnSpPr>
            <a:endCxn id="6" idx="0"/>
          </p:cNvCxnSpPr>
          <p:nvPr/>
        </p:nvCxnSpPr>
        <p:spPr>
          <a:xfrm>
            <a:off x="2640868" y="4344520"/>
            <a:ext cx="0" cy="46498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1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DFAA-33E9-5347-8EE7-96A49E0A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5369-EB95-1449-840A-CE8168B2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83B1C-8AF4-1146-AAAB-AA1B347191DF}"/>
              </a:ext>
            </a:extLst>
          </p:cNvPr>
          <p:cNvSpPr/>
          <p:nvPr/>
        </p:nvSpPr>
        <p:spPr>
          <a:xfrm>
            <a:off x="4513799" y="1433398"/>
            <a:ext cx="2579728" cy="438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ADA77-139B-C24B-A5A0-CC797CA8025A}"/>
              </a:ext>
            </a:extLst>
          </p:cNvPr>
          <p:cNvSpPr/>
          <p:nvPr/>
        </p:nvSpPr>
        <p:spPr>
          <a:xfrm>
            <a:off x="4875996" y="4759231"/>
            <a:ext cx="1855334" cy="891321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Apache Lucene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DEFF3-4134-8441-AB68-9A1D25D95449}"/>
              </a:ext>
            </a:extLst>
          </p:cNvPr>
          <p:cNvSpPr/>
          <p:nvPr/>
        </p:nvSpPr>
        <p:spPr>
          <a:xfrm>
            <a:off x="8734302" y="3832643"/>
            <a:ext cx="2579728" cy="1234933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Lucene Documents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35EF467-28DD-4C41-B5C0-9B642ACA49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731330" y="4450110"/>
            <a:ext cx="2002972" cy="754782"/>
          </a:xfrm>
          <a:prstGeom prst="curvedConnector3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2300CB-2C95-F148-9C40-4426EEB4F4F1}"/>
              </a:ext>
            </a:extLst>
          </p:cNvPr>
          <p:cNvCxnSpPr>
            <a:endCxn id="6" idx="0"/>
          </p:cNvCxnSpPr>
          <p:nvPr/>
        </p:nvCxnSpPr>
        <p:spPr>
          <a:xfrm>
            <a:off x="5803663" y="4294245"/>
            <a:ext cx="0" cy="46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580D1-DDC6-244F-9322-B71E512BBE3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3012374" y="2771133"/>
            <a:ext cx="1501425" cy="85539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42745-0BFD-6E42-9CF7-068444D1B771}"/>
              </a:ext>
            </a:extLst>
          </p:cNvPr>
          <p:cNvSpPr/>
          <p:nvPr/>
        </p:nvSpPr>
        <p:spPr>
          <a:xfrm>
            <a:off x="1157040" y="2325472"/>
            <a:ext cx="1855334" cy="89132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9264EB-0FB9-3649-8870-2C665257E6D7}"/>
              </a:ext>
            </a:extLst>
          </p:cNvPr>
          <p:cNvSpPr/>
          <p:nvPr/>
        </p:nvSpPr>
        <p:spPr>
          <a:xfrm>
            <a:off x="1143635" y="4004448"/>
            <a:ext cx="1855334" cy="89132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Application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027728-541F-AC45-A09E-595C65AAF5C9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2998969" y="3626530"/>
            <a:ext cx="1514830" cy="82357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5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eyReply Colours">
      <a:dk1>
        <a:srgbClr val="353535"/>
      </a:dk1>
      <a:lt1>
        <a:srgbClr val="FFFFFF"/>
      </a:lt1>
      <a:dk2>
        <a:srgbClr val="282827"/>
      </a:dk2>
      <a:lt2>
        <a:srgbClr val="D0D8DD"/>
      </a:lt2>
      <a:accent1>
        <a:srgbClr val="E53C2C"/>
      </a:accent1>
      <a:accent2>
        <a:srgbClr val="EF3F3D"/>
      </a:accent2>
      <a:accent3>
        <a:srgbClr val="B6312B"/>
      </a:accent3>
      <a:accent4>
        <a:srgbClr val="75B786"/>
      </a:accent4>
      <a:accent5>
        <a:srgbClr val="5B9364"/>
      </a:accent5>
      <a:accent6>
        <a:srgbClr val="D0D8DD"/>
      </a:accent6>
      <a:hlink>
        <a:srgbClr val="4F9F94"/>
      </a:hlink>
      <a:folHlink>
        <a:srgbClr val="954F72"/>
      </a:folHlink>
    </a:clrScheme>
    <a:fontScheme name="KeyReply Fonts">
      <a:majorFont>
        <a:latin typeface="Open Sans SemiBold"/>
        <a:ea typeface=""/>
        <a:cs typeface=""/>
      </a:majorFont>
      <a:minorFont>
        <a:latin typeface="Open Sans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KeyReply Colours">
      <a:dk1>
        <a:srgbClr val="353535"/>
      </a:dk1>
      <a:lt1>
        <a:srgbClr val="FFFFFF"/>
      </a:lt1>
      <a:dk2>
        <a:srgbClr val="282827"/>
      </a:dk2>
      <a:lt2>
        <a:srgbClr val="D0D8DD"/>
      </a:lt2>
      <a:accent1>
        <a:srgbClr val="E53C2C"/>
      </a:accent1>
      <a:accent2>
        <a:srgbClr val="EF3F3D"/>
      </a:accent2>
      <a:accent3>
        <a:srgbClr val="B6312B"/>
      </a:accent3>
      <a:accent4>
        <a:srgbClr val="75B786"/>
      </a:accent4>
      <a:accent5>
        <a:srgbClr val="5B9364"/>
      </a:accent5>
      <a:accent6>
        <a:srgbClr val="D0D8DD"/>
      </a:accent6>
      <a:hlink>
        <a:srgbClr val="4F9F94"/>
      </a:hlink>
      <a:folHlink>
        <a:srgbClr val="954F72"/>
      </a:folHlink>
    </a:clrScheme>
    <a:fontScheme name="KeyReply Fonts">
      <a:majorFont>
        <a:latin typeface="Open Sans SemiBold"/>
        <a:ea typeface=""/>
        <a:cs typeface=""/>
      </a:majorFont>
      <a:minorFont>
        <a:latin typeface="Open Sans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BCCFCDEB077E41A45F8B72D66833B6" ma:contentTypeVersion="9" ma:contentTypeDescription="Create a new document." ma:contentTypeScope="" ma:versionID="f8364a757a4574130ea63a2222b06cf8">
  <xsd:schema xmlns:xsd="http://www.w3.org/2001/XMLSchema" xmlns:xs="http://www.w3.org/2001/XMLSchema" xmlns:p="http://schemas.microsoft.com/office/2006/metadata/properties" xmlns:ns2="7ace616a-0f57-47ea-a4de-272a19707849" targetNamespace="http://schemas.microsoft.com/office/2006/metadata/properties" ma:root="true" ma:fieldsID="149848a70abec6e2d45e85d72ba732db" ns2:_="">
    <xsd:import namespace="7ace616a-0f57-47ea-a4de-272a197078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e616a-0f57-47ea-a4de-272a197078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806E6E-7FDA-4EEE-AA60-0187F37FE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ce616a-0f57-47ea-a4de-272a197078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0A223A-58A4-43E0-90BF-FAE2E1540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497C09-88A4-4C8C-8C83-C42BCCFF68DE}">
  <ds:schemaRefs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ace616a-0f57-47ea-a4de-272a19707849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548</Words>
  <Application>Microsoft Macintosh PowerPoint</Application>
  <PresentationFormat>Widescreen</PresentationFormat>
  <Paragraphs>183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Open Sans</vt:lpstr>
      <vt:lpstr>Open Sans </vt:lpstr>
      <vt:lpstr>Open Sans Light</vt:lpstr>
      <vt:lpstr>Open Sans SemiBold</vt:lpstr>
      <vt:lpstr>Office Theme</vt:lpstr>
      <vt:lpstr>1_Office Theme</vt:lpstr>
      <vt:lpstr>Building  Semantic Search  using Elasticsearch May 2020</vt:lpstr>
      <vt:lpstr>Ilham Bintang</vt:lpstr>
      <vt:lpstr>About KeyReply</vt:lpstr>
      <vt:lpstr>Searching</vt:lpstr>
      <vt:lpstr>Searching</vt:lpstr>
      <vt:lpstr>Elastic Search</vt:lpstr>
      <vt:lpstr>Sejarah Elasticsearch</vt:lpstr>
      <vt:lpstr>Compass Project</vt:lpstr>
      <vt:lpstr>ElasticSearch</vt:lpstr>
      <vt:lpstr>Kenapa butuh Elasticsearch?</vt:lpstr>
      <vt:lpstr>Kenapa butuh Elasticsearch?</vt:lpstr>
      <vt:lpstr>Kenapa butuh Elasticsearch?</vt:lpstr>
      <vt:lpstr>Arsitektur Elasticsearch</vt:lpstr>
      <vt:lpstr>ElasticSearch</vt:lpstr>
      <vt:lpstr>ElasticSearch</vt:lpstr>
      <vt:lpstr>ElasticSearch</vt:lpstr>
      <vt:lpstr>Elasticsearch vs Database</vt:lpstr>
      <vt:lpstr>Elasticsearch Index</vt:lpstr>
      <vt:lpstr>Lucene Documents</vt:lpstr>
      <vt:lpstr>Elasticsearch vs Database</vt:lpstr>
      <vt:lpstr>Elasticsearch Sharding</vt:lpstr>
      <vt:lpstr>Elasticsearch Sharding</vt:lpstr>
      <vt:lpstr>Elasticsearch in prod</vt:lpstr>
      <vt:lpstr>Big Picture</vt:lpstr>
      <vt:lpstr>Arsitektur elasticsearch</vt:lpstr>
      <vt:lpstr>Demo</vt:lpstr>
      <vt:lpstr>Semantic similarity</vt:lpstr>
      <vt:lpstr>Semantic similarity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Syaf</dc:creator>
  <cp:lastModifiedBy>Ilham Bintang</cp:lastModifiedBy>
  <cp:revision>30</cp:revision>
  <cp:lastPrinted>2019-06-13T06:47:27Z</cp:lastPrinted>
  <dcterms:created xsi:type="dcterms:W3CDTF">2018-06-12T02:20:04Z</dcterms:created>
  <dcterms:modified xsi:type="dcterms:W3CDTF">2020-05-04T09:41:36Z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0x010100F4BCCFCDEB077E41A45F8B72D66833B6</vt:lpwstr>
  </property>
</Properties>
</file>